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rimo" panose="020B0604020202020204" pitchFamily="34" charset="0"/>
      <p:regular r:id="rId26"/>
    </p:embeddedFont>
    <p:embeddedFont>
      <p:font typeface="Arimo Bold" panose="020B0704020202020204" pitchFamily="34" charset="0"/>
      <p:regular r:id="rId27"/>
      <p:bold r:id="rId28"/>
    </p:embeddedFont>
    <p:embeddedFont>
      <p:font typeface="Calibri" panose="020F0502020204030204" pitchFamily="34" charset="0"/>
      <p:regular r:id="rId29"/>
      <p:bold r:id="rId30"/>
      <p:italic r:id="rId31"/>
      <p:boldItalic r:id="rId32"/>
    </p:embeddedFont>
    <p:embeddedFont>
      <p:font typeface="Inter" panose="020B0502030000000004" pitchFamily="34" charset="0"/>
      <p:regular r:id="rId33"/>
    </p:embeddedFont>
    <p:embeddedFont>
      <p:font typeface="Inter Bold" panose="020B0802030000000004" pitchFamily="34" charset="0"/>
      <p:regular r:id="rId34"/>
      <p:bold r:id="rId35"/>
    </p:embeddedFont>
    <p:embeddedFont>
      <p:font typeface="Raleway" pitchFamily="2" charset="77"/>
      <p:regular r:id="rId36"/>
      <p:bold r:id="rId37"/>
    </p:embeddedFont>
    <p:embeddedFont>
      <p:font typeface="Raleway Bold" panose="020B0803030101060003" pitchFamily="34" charset="77"/>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48" autoAdjust="0"/>
  </p:normalViewPr>
  <p:slideViewPr>
    <p:cSldViewPr>
      <p:cViewPr varScale="1">
        <p:scale>
          <a:sx n="78" d="100"/>
          <a:sy n="78" d="100"/>
        </p:scale>
        <p:origin x="3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DC328-E1E6-AE42-8B6E-E8DE84AE9BBD}" type="datetimeFigureOut">
              <a:rPr lang="en-AE" smtClean="0"/>
              <a:t>27/06/2022</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C96B0-4468-8249-BDB2-ADB08CDB0C76}" type="slidenum">
              <a:rPr lang="en-AE" smtClean="0"/>
              <a:t>‹#›</a:t>
            </a:fld>
            <a:endParaRPr lang="en-AE"/>
          </a:p>
        </p:txBody>
      </p:sp>
    </p:spTree>
    <p:extLst>
      <p:ext uri="{BB962C8B-B14F-4D97-AF65-F5344CB8AC3E}">
        <p14:creationId xmlns:p14="http://schemas.microsoft.com/office/powerpoint/2010/main" val="2142021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2BFC96B0-4468-8249-BDB2-ADB08CDB0C76}" type="slidenum">
              <a:rPr lang="en-AE" smtClean="0"/>
              <a:t>22</a:t>
            </a:fld>
            <a:endParaRPr lang="en-AE"/>
          </a:p>
        </p:txBody>
      </p:sp>
    </p:spTree>
    <p:extLst>
      <p:ext uri="{BB962C8B-B14F-4D97-AF65-F5344CB8AC3E}">
        <p14:creationId xmlns:p14="http://schemas.microsoft.com/office/powerpoint/2010/main" val="492160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032" r="6032"/>
          <a:stretch>
            <a:fillRect/>
          </a:stretch>
        </p:blipFill>
        <p:spPr>
          <a:xfrm>
            <a:off x="4736074" y="0"/>
            <a:ext cx="13551926" cy="10287000"/>
          </a:xfrm>
          <a:prstGeom prst="rect">
            <a:avLst/>
          </a:prstGeom>
        </p:spPr>
      </p:pic>
      <p:sp>
        <p:nvSpPr>
          <p:cNvPr id="3" name="AutoShape 3"/>
          <p:cNvSpPr/>
          <p:nvPr/>
        </p:nvSpPr>
        <p:spPr>
          <a:xfrm>
            <a:off x="0" y="2057400"/>
            <a:ext cx="9144000" cy="8229600"/>
          </a:xfrm>
          <a:prstGeom prst="rect">
            <a:avLst/>
          </a:prstGeom>
          <a:solidFill>
            <a:srgbClr val="FFFFFF"/>
          </a:solidFill>
        </p:spPr>
      </p:sp>
      <p:grpSp>
        <p:nvGrpSpPr>
          <p:cNvPr id="4" name="Group 4"/>
          <p:cNvGrpSpPr/>
          <p:nvPr/>
        </p:nvGrpSpPr>
        <p:grpSpPr>
          <a:xfrm>
            <a:off x="7429500" y="8572500"/>
            <a:ext cx="1714500" cy="1714500"/>
            <a:chOff x="0" y="0"/>
            <a:chExt cx="2286000" cy="2286000"/>
          </a:xfrm>
        </p:grpSpPr>
        <p:grpSp>
          <p:nvGrpSpPr>
            <p:cNvPr id="5" name="Group 5"/>
            <p:cNvGrpSpPr/>
            <p:nvPr/>
          </p:nvGrpSpPr>
          <p:grpSpPr>
            <a:xfrm>
              <a:off x="0" y="0"/>
              <a:ext cx="2286000" cy="2286000"/>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grpSp>
          <p:nvGrpSpPr>
            <p:cNvPr id="7" name="Group 7"/>
            <p:cNvGrpSpPr/>
            <p:nvPr/>
          </p:nvGrpSpPr>
          <p:grpSpPr>
            <a:xfrm>
              <a:off x="745837" y="914400"/>
              <a:ext cx="794327" cy="559504"/>
              <a:chOff x="0" y="0"/>
              <a:chExt cx="946584" cy="666750"/>
            </a:xfrm>
          </p:grpSpPr>
          <p:sp>
            <p:nvSpPr>
              <p:cNvPr id="8" name="Freeform 8"/>
              <p:cNvSpPr/>
              <p:nvPr/>
            </p:nvSpPr>
            <p:spPr>
              <a:xfrm>
                <a:off x="0" y="-3810"/>
                <a:ext cx="946584" cy="652780"/>
              </a:xfrm>
              <a:custGeom>
                <a:avLst/>
                <a:gdLst/>
                <a:ahLst/>
                <a:cxnLst/>
                <a:rect l="l" t="t" r="r" b="b"/>
                <a:pathLst>
                  <a:path w="946584" h="652780">
                    <a:moveTo>
                      <a:pt x="922454" y="297180"/>
                    </a:moveTo>
                    <a:lnTo>
                      <a:pt x="582094" y="11430"/>
                    </a:lnTo>
                    <a:cubicBezTo>
                      <a:pt x="569394" y="0"/>
                      <a:pt x="549074" y="2540"/>
                      <a:pt x="537644" y="15240"/>
                    </a:cubicBezTo>
                    <a:cubicBezTo>
                      <a:pt x="526214" y="27940"/>
                      <a:pt x="528754" y="48260"/>
                      <a:pt x="541454" y="59690"/>
                    </a:cubicBezTo>
                    <a:lnTo>
                      <a:pt x="823394" y="295910"/>
                    </a:lnTo>
                    <a:lnTo>
                      <a:pt x="31750" y="295910"/>
                    </a:lnTo>
                    <a:cubicBezTo>
                      <a:pt x="13970" y="295910"/>
                      <a:pt x="0" y="309880"/>
                      <a:pt x="0" y="327660"/>
                    </a:cubicBezTo>
                    <a:cubicBezTo>
                      <a:pt x="0" y="345440"/>
                      <a:pt x="13970" y="359410"/>
                      <a:pt x="31750" y="359410"/>
                    </a:cubicBezTo>
                    <a:lnTo>
                      <a:pt x="824664" y="359410"/>
                    </a:lnTo>
                    <a:lnTo>
                      <a:pt x="541454" y="596900"/>
                    </a:lnTo>
                    <a:cubicBezTo>
                      <a:pt x="528754" y="608330"/>
                      <a:pt x="526214" y="627380"/>
                      <a:pt x="537644" y="641350"/>
                    </a:cubicBezTo>
                    <a:cubicBezTo>
                      <a:pt x="543994" y="648970"/>
                      <a:pt x="552884" y="652780"/>
                      <a:pt x="561774" y="652780"/>
                    </a:cubicBezTo>
                    <a:cubicBezTo>
                      <a:pt x="569394" y="652780"/>
                      <a:pt x="575744" y="650240"/>
                      <a:pt x="582094" y="645160"/>
                    </a:cubicBezTo>
                    <a:lnTo>
                      <a:pt x="922454" y="359410"/>
                    </a:lnTo>
                    <a:cubicBezTo>
                      <a:pt x="936424" y="356870"/>
                      <a:pt x="946584" y="344170"/>
                      <a:pt x="946584" y="328930"/>
                    </a:cubicBezTo>
                    <a:cubicBezTo>
                      <a:pt x="946584" y="313690"/>
                      <a:pt x="936424" y="299720"/>
                      <a:pt x="922454" y="297180"/>
                    </a:cubicBezTo>
                    <a:close/>
                  </a:path>
                </a:pathLst>
              </a:custGeom>
              <a:solidFill>
                <a:srgbClr val="242424"/>
              </a:solidFill>
            </p:spPr>
          </p:sp>
        </p:grpSp>
      </p:grpSp>
      <p:sp>
        <p:nvSpPr>
          <p:cNvPr id="9" name="TextBox 9"/>
          <p:cNvSpPr txBox="1"/>
          <p:nvPr/>
        </p:nvSpPr>
        <p:spPr>
          <a:xfrm>
            <a:off x="1028700" y="941328"/>
            <a:ext cx="3543300" cy="273992"/>
          </a:xfrm>
          <a:prstGeom prst="rect">
            <a:avLst/>
          </a:prstGeom>
        </p:spPr>
        <p:txBody>
          <a:bodyPr lIns="0" tIns="0" rIns="0" bIns="0" rtlCol="0" anchor="t">
            <a:spAutoFit/>
          </a:bodyPr>
          <a:lstStyle/>
          <a:p>
            <a:pPr>
              <a:lnSpc>
                <a:spcPts val="2159"/>
              </a:lnSpc>
              <a:spcBef>
                <a:spcPts val="1619"/>
              </a:spcBef>
            </a:pPr>
            <a:r>
              <a:rPr lang="en-US" sz="1799" spc="107">
                <a:solidFill>
                  <a:srgbClr val="FFFFFF"/>
                </a:solidFill>
                <a:latin typeface="Inter Bold"/>
              </a:rPr>
              <a:t>DATATRAINED EDUCATION</a:t>
            </a:r>
          </a:p>
        </p:txBody>
      </p:sp>
      <p:grpSp>
        <p:nvGrpSpPr>
          <p:cNvPr id="10" name="Group 10"/>
          <p:cNvGrpSpPr/>
          <p:nvPr/>
        </p:nvGrpSpPr>
        <p:grpSpPr>
          <a:xfrm>
            <a:off x="921776" y="3010054"/>
            <a:ext cx="6400800" cy="4356911"/>
            <a:chOff x="0" y="104775"/>
            <a:chExt cx="8534400" cy="5809215"/>
          </a:xfrm>
        </p:grpSpPr>
        <p:sp>
          <p:nvSpPr>
            <p:cNvPr id="11" name="TextBox 11"/>
            <p:cNvSpPr txBox="1"/>
            <p:nvPr/>
          </p:nvSpPr>
          <p:spPr>
            <a:xfrm>
              <a:off x="0" y="104775"/>
              <a:ext cx="8534400" cy="4631940"/>
            </a:xfrm>
            <a:prstGeom prst="rect">
              <a:avLst/>
            </a:prstGeom>
          </p:spPr>
          <p:txBody>
            <a:bodyPr lIns="0" tIns="0" rIns="0" bIns="0" rtlCol="0" anchor="t">
              <a:spAutoFit/>
            </a:bodyPr>
            <a:lstStyle/>
            <a:p>
              <a:pPr>
                <a:lnSpc>
                  <a:spcPts val="8925"/>
                </a:lnSpc>
                <a:spcBef>
                  <a:spcPts val="6693"/>
                </a:spcBef>
              </a:pPr>
              <a:r>
                <a:rPr lang="en-US" sz="8500" b="1" spc="-424" dirty="0">
                  <a:solidFill>
                    <a:srgbClr val="242424"/>
                  </a:solidFill>
                  <a:latin typeface="Raleway" pitchFamily="2" charset="77"/>
                </a:rPr>
                <a:t>House Price Prediction Report</a:t>
              </a:r>
            </a:p>
          </p:txBody>
        </p:sp>
        <p:sp>
          <p:nvSpPr>
            <p:cNvPr id="12" name="TextBox 12"/>
            <p:cNvSpPr txBox="1"/>
            <p:nvPr/>
          </p:nvSpPr>
          <p:spPr>
            <a:xfrm>
              <a:off x="0" y="5265009"/>
              <a:ext cx="8534400" cy="648981"/>
            </a:xfrm>
            <a:prstGeom prst="rect">
              <a:avLst/>
            </a:prstGeom>
          </p:spPr>
          <p:txBody>
            <a:bodyPr lIns="0" tIns="0" rIns="0" bIns="0" rtlCol="0" anchor="t">
              <a:spAutoFit/>
            </a:bodyPr>
            <a:lstStyle/>
            <a:p>
              <a:pPr>
                <a:lnSpc>
                  <a:spcPts val="4184"/>
                </a:lnSpc>
                <a:spcBef>
                  <a:spcPts val="3138"/>
                </a:spcBef>
              </a:pPr>
              <a:r>
                <a:rPr lang="en-US" sz="2699" b="1" spc="53" dirty="0">
                  <a:solidFill>
                    <a:srgbClr val="242424"/>
                  </a:solidFill>
                  <a:latin typeface="Raleway" pitchFamily="2" charset="77"/>
                </a:rPr>
                <a:t>by </a:t>
              </a:r>
              <a:r>
                <a:rPr lang="en-US" sz="2699" b="1" spc="53" dirty="0" err="1">
                  <a:solidFill>
                    <a:srgbClr val="242424"/>
                  </a:solidFill>
                  <a:latin typeface="Raleway" pitchFamily="2" charset="77"/>
                </a:rPr>
                <a:t>Razni</a:t>
              </a:r>
              <a:r>
                <a:rPr lang="en-US" sz="2699" b="1" spc="53" dirty="0">
                  <a:solidFill>
                    <a:srgbClr val="242424"/>
                  </a:solidFill>
                  <a:latin typeface="Raleway" pitchFamily="2" charset="77"/>
                </a:rPr>
                <a:t> </a:t>
              </a:r>
              <a:r>
                <a:rPr lang="en-US" sz="2699" b="1" spc="53" dirty="0" err="1">
                  <a:solidFill>
                    <a:srgbClr val="242424"/>
                  </a:solidFill>
                  <a:latin typeface="Raleway" pitchFamily="2" charset="77"/>
                </a:rPr>
                <a:t>Nazeem</a:t>
              </a:r>
              <a:r>
                <a:rPr lang="en-US" sz="2699" b="1" spc="53" dirty="0">
                  <a:solidFill>
                    <a:srgbClr val="242424"/>
                  </a:solidFill>
                  <a:latin typeface="Raleway" pitchFamily="2" charset="77"/>
                </a:rPr>
                <a:t> </a:t>
              </a:r>
            </a:p>
          </p:txBody>
        </p:sp>
      </p:grpSp>
      <p:sp>
        <p:nvSpPr>
          <p:cNvPr id="13" name="TextBox 13"/>
          <p:cNvSpPr txBox="1"/>
          <p:nvPr/>
        </p:nvSpPr>
        <p:spPr>
          <a:xfrm>
            <a:off x="1028700" y="9067599"/>
            <a:ext cx="3707374" cy="266161"/>
          </a:xfrm>
          <a:prstGeom prst="rect">
            <a:avLst/>
          </a:prstGeom>
        </p:spPr>
        <p:txBody>
          <a:bodyPr lIns="0" tIns="0" rIns="0" bIns="0" rtlCol="0" anchor="t">
            <a:spAutoFit/>
          </a:bodyPr>
          <a:lstStyle/>
          <a:p>
            <a:pPr marL="0" lvl="1" indent="0" algn="l">
              <a:lnSpc>
                <a:spcPts val="2160"/>
              </a:lnSpc>
              <a:spcBef>
                <a:spcPts val="1620"/>
              </a:spcBef>
            </a:pPr>
            <a:r>
              <a:rPr lang="en-US" sz="1800" spc="107">
                <a:solidFill>
                  <a:srgbClr val="242424"/>
                </a:solidFill>
                <a:latin typeface="Inter Bold"/>
              </a:rPr>
              <a:t>FLIPROBO TECHNOLOGIES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4" name="TextBox 4"/>
          <p:cNvSpPr txBox="1"/>
          <p:nvPr/>
        </p:nvSpPr>
        <p:spPr>
          <a:xfrm>
            <a:off x="966969" y="9346352"/>
            <a:ext cx="7002110" cy="203430"/>
          </a:xfrm>
          <a:prstGeom prst="rect">
            <a:avLst/>
          </a:prstGeom>
        </p:spPr>
        <p:txBody>
          <a:bodyPr lIns="0" tIns="0" rIns="0" bIns="0" rtlCol="0" anchor="t">
            <a:spAutoFit/>
          </a:bodyPr>
          <a:lstStyle/>
          <a:p>
            <a:pPr marL="0" lvl="1" indent="0" algn="l">
              <a:lnSpc>
                <a:spcPts val="1680"/>
              </a:lnSpc>
              <a:spcBef>
                <a:spcPts val="1260"/>
              </a:spcBef>
            </a:pPr>
            <a:r>
              <a:rPr lang="en-US" sz="1400" u="none" spc="210">
                <a:solidFill>
                  <a:srgbClr val="FFFFFF"/>
                </a:solidFill>
                <a:latin typeface="Inter"/>
              </a:rPr>
              <a:t>REAL ESTATE LISTING － JANUARY 2020</a:t>
            </a:r>
          </a:p>
        </p:txBody>
      </p:sp>
      <p:sp>
        <p:nvSpPr>
          <p:cNvPr id="5" name="TextBox 5"/>
          <p:cNvSpPr txBox="1"/>
          <p:nvPr/>
        </p:nvSpPr>
        <p:spPr>
          <a:xfrm>
            <a:off x="1028700" y="904875"/>
            <a:ext cx="15544800" cy="866775"/>
          </a:xfrm>
          <a:prstGeom prst="rect">
            <a:avLst/>
          </a:prstGeom>
        </p:spPr>
        <p:txBody>
          <a:bodyPr lIns="0" tIns="0" rIns="0" bIns="0" rtlCol="0" anchor="t">
            <a:spAutoFit/>
          </a:bodyPr>
          <a:lstStyle/>
          <a:p>
            <a:pPr>
              <a:lnSpc>
                <a:spcPts val="6600"/>
              </a:lnSpc>
              <a:spcBef>
                <a:spcPts val="4950"/>
              </a:spcBef>
            </a:pPr>
            <a:r>
              <a:rPr lang="en-US" sz="6000" spc="-299">
                <a:solidFill>
                  <a:srgbClr val="242424"/>
                </a:solidFill>
                <a:latin typeface="Raleway Bold"/>
              </a:rPr>
              <a:t>Observations:</a:t>
            </a:r>
          </a:p>
        </p:txBody>
      </p:sp>
      <p:sp>
        <p:nvSpPr>
          <p:cNvPr id="6" name="TextBox 6"/>
          <p:cNvSpPr txBox="1"/>
          <p:nvPr/>
        </p:nvSpPr>
        <p:spPr>
          <a:xfrm>
            <a:off x="1028700" y="1921334"/>
            <a:ext cx="15544800" cy="7861126"/>
          </a:xfrm>
          <a:prstGeom prst="rect">
            <a:avLst/>
          </a:prstGeom>
        </p:spPr>
        <p:txBody>
          <a:bodyPr lIns="0" tIns="0" rIns="0" bIns="0" rtlCol="0" anchor="t">
            <a:spAutoFit/>
          </a:bodyPr>
          <a:lstStyle/>
          <a:p>
            <a:pPr marL="453390" lvl="1" indent="-226695">
              <a:lnSpc>
                <a:spcPts val="2310"/>
              </a:lnSpc>
              <a:spcBef>
                <a:spcPts val="865"/>
              </a:spcBef>
              <a:buFont typeface="Arial"/>
              <a:buChar char="•"/>
            </a:pPr>
            <a:r>
              <a:rPr lang="en-US" sz="2200" spc="-105" dirty="0">
                <a:solidFill>
                  <a:srgbClr val="242424"/>
                </a:solidFill>
                <a:latin typeface="Raleway" pitchFamily="2" charset="77"/>
              </a:rPr>
              <a:t>For size of the garage </a:t>
            </a:r>
            <a:r>
              <a:rPr lang="en-US" sz="2200" spc="-105" dirty="0" err="1">
                <a:solidFill>
                  <a:srgbClr val="242424"/>
                </a:solidFill>
                <a:latin typeface="Raleway" pitchFamily="2" charset="77"/>
              </a:rPr>
              <a:t>upto</a:t>
            </a:r>
            <a:r>
              <a:rPr lang="en-US" sz="2200" spc="-105" dirty="0">
                <a:solidFill>
                  <a:srgbClr val="242424"/>
                </a:solidFill>
                <a:latin typeface="Raleway" pitchFamily="2" charset="77"/>
              </a:rPr>
              <a:t> 3 cars, the price increases.</a:t>
            </a:r>
          </a:p>
          <a:p>
            <a:pPr marL="453390" lvl="1" indent="-226695">
              <a:lnSpc>
                <a:spcPts val="2310"/>
              </a:lnSpc>
              <a:spcBef>
                <a:spcPts val="865"/>
              </a:spcBef>
              <a:buFont typeface="Arial"/>
              <a:buChar char="•"/>
            </a:pPr>
            <a:r>
              <a:rPr lang="en-US" sz="2200" spc="-60" dirty="0">
                <a:solidFill>
                  <a:srgbClr val="242424"/>
                </a:solidFill>
                <a:latin typeface="Raleway" pitchFamily="2" charset="77"/>
              </a:rPr>
              <a:t>Generally, as Area of the garage increases, the Price also increases.</a:t>
            </a:r>
          </a:p>
          <a:p>
            <a:pPr marL="453390" lvl="1" indent="-226695">
              <a:lnSpc>
                <a:spcPts val="2310"/>
              </a:lnSpc>
              <a:spcBef>
                <a:spcPts val="865"/>
              </a:spcBef>
              <a:buFont typeface="Arial"/>
              <a:buChar char="•"/>
            </a:pPr>
            <a:r>
              <a:rPr lang="en-US" sz="2200" spc="-60" dirty="0">
                <a:solidFill>
                  <a:srgbClr val="242424"/>
                </a:solidFill>
                <a:latin typeface="Raleway" pitchFamily="2" charset="77"/>
              </a:rPr>
              <a:t>There is no specific pattern for </a:t>
            </a:r>
            <a:r>
              <a:rPr lang="en-US" sz="2200" spc="-60" dirty="0" err="1">
                <a:solidFill>
                  <a:srgbClr val="242424"/>
                </a:solidFill>
                <a:latin typeface="Raleway" pitchFamily="2" charset="77"/>
              </a:rPr>
              <a:t>WoodDeckSF</a:t>
            </a:r>
            <a:r>
              <a:rPr lang="en-US" sz="2200" spc="-60" dirty="0">
                <a:solidFill>
                  <a:srgbClr val="242424"/>
                </a:solidFill>
                <a:latin typeface="Raleway" pitchFamily="2" charset="77"/>
              </a:rPr>
              <a:t> and </a:t>
            </a:r>
            <a:r>
              <a:rPr lang="en-US" sz="2200" spc="-60" dirty="0" err="1">
                <a:solidFill>
                  <a:srgbClr val="242424"/>
                </a:solidFill>
                <a:latin typeface="Raleway" pitchFamily="2" charset="77"/>
              </a:rPr>
              <a:t>OpenPorhSF</a:t>
            </a:r>
            <a:r>
              <a:rPr lang="en-US" sz="2200" spc="-60" dirty="0">
                <a:solidFill>
                  <a:srgbClr val="242424"/>
                </a:solidFill>
                <a:latin typeface="Raleway" pitchFamily="2" charset="77"/>
              </a:rPr>
              <a:t>.</a:t>
            </a:r>
          </a:p>
          <a:p>
            <a:pPr marL="453390" lvl="1" indent="-226695">
              <a:lnSpc>
                <a:spcPts val="2310"/>
              </a:lnSpc>
              <a:spcBef>
                <a:spcPts val="865"/>
              </a:spcBef>
              <a:buFont typeface="Arial"/>
              <a:buChar char="•"/>
            </a:pPr>
            <a:r>
              <a:rPr lang="en-US" sz="2200" spc="-60" dirty="0">
                <a:solidFill>
                  <a:srgbClr val="242424"/>
                </a:solidFill>
                <a:latin typeface="Raleway" pitchFamily="2" charset="77"/>
              </a:rPr>
              <a:t>As years have passed, the Price decreases.</a:t>
            </a:r>
          </a:p>
          <a:p>
            <a:pPr marL="453390" lvl="1" indent="-226695">
              <a:lnSpc>
                <a:spcPts val="2310"/>
              </a:lnSpc>
              <a:spcBef>
                <a:spcPts val="865"/>
              </a:spcBef>
              <a:buFont typeface="Arial"/>
              <a:buChar char="•"/>
            </a:pPr>
            <a:r>
              <a:rPr lang="en-US" sz="2200" spc="-60" dirty="0">
                <a:solidFill>
                  <a:srgbClr val="242424"/>
                </a:solidFill>
                <a:latin typeface="Raleway" pitchFamily="2" charset="77"/>
              </a:rPr>
              <a:t>As garage age increases, price decreases.</a:t>
            </a:r>
          </a:p>
          <a:p>
            <a:pPr marL="453390" lvl="1" indent="-226695">
              <a:lnSpc>
                <a:spcPts val="2310"/>
              </a:lnSpc>
              <a:spcBef>
                <a:spcPts val="865"/>
              </a:spcBef>
              <a:buFont typeface="Arial"/>
              <a:buChar char="•"/>
            </a:pPr>
            <a:r>
              <a:rPr lang="en-US" sz="2200" spc="-60" dirty="0">
                <a:solidFill>
                  <a:srgbClr val="242424"/>
                </a:solidFill>
                <a:latin typeface="Raleway" pitchFamily="2" charset="77"/>
              </a:rPr>
              <a:t>As the 2ndFlrSF increases price also increases.</a:t>
            </a:r>
          </a:p>
          <a:p>
            <a:pPr marL="453390" lvl="1" indent="-226695">
              <a:lnSpc>
                <a:spcPts val="2310"/>
              </a:lnSpc>
              <a:spcBef>
                <a:spcPts val="865"/>
              </a:spcBef>
              <a:buFont typeface="Arial"/>
              <a:buChar char="•"/>
            </a:pPr>
            <a:r>
              <a:rPr lang="en-US" sz="2200" spc="-60" dirty="0">
                <a:solidFill>
                  <a:srgbClr val="242424"/>
                </a:solidFill>
                <a:latin typeface="Raleway" pitchFamily="2" charset="77"/>
              </a:rPr>
              <a:t>As ground level area increases, Price Increases.</a:t>
            </a:r>
          </a:p>
          <a:p>
            <a:pPr marL="453390" lvl="1" indent="-226695">
              <a:lnSpc>
                <a:spcPts val="2310"/>
              </a:lnSpc>
              <a:spcBef>
                <a:spcPts val="865"/>
              </a:spcBef>
              <a:buFont typeface="Arial"/>
              <a:buChar char="•"/>
            </a:pPr>
            <a:r>
              <a:rPr lang="en-US" sz="2200" spc="-60" dirty="0">
                <a:solidFill>
                  <a:srgbClr val="242424"/>
                </a:solidFill>
                <a:latin typeface="Raleway" pitchFamily="2" charset="77"/>
              </a:rPr>
              <a:t>The price and demand is high for 0 and 1 full baths in the basement.</a:t>
            </a:r>
          </a:p>
          <a:p>
            <a:pPr marL="453390" lvl="1" indent="-226695">
              <a:lnSpc>
                <a:spcPts val="2310"/>
              </a:lnSpc>
              <a:spcBef>
                <a:spcPts val="865"/>
              </a:spcBef>
              <a:buFont typeface="Arial"/>
              <a:buChar char="•"/>
            </a:pPr>
            <a:r>
              <a:rPr lang="en-US" sz="2200" spc="-60" dirty="0">
                <a:solidFill>
                  <a:srgbClr val="242424"/>
                </a:solidFill>
                <a:latin typeface="Raleway" pitchFamily="2" charset="77"/>
              </a:rPr>
              <a:t>If full bath is 3 Price is higher than 0,1 or 2</a:t>
            </a:r>
          </a:p>
          <a:p>
            <a:pPr marL="453390" lvl="1" indent="-226695">
              <a:lnSpc>
                <a:spcPts val="2310"/>
              </a:lnSpc>
              <a:spcBef>
                <a:spcPts val="865"/>
              </a:spcBef>
              <a:buFont typeface="Arial"/>
              <a:buChar char="•"/>
            </a:pPr>
            <a:r>
              <a:rPr lang="en-US" sz="2200" spc="-105" dirty="0">
                <a:solidFill>
                  <a:srgbClr val="242424"/>
                </a:solidFill>
                <a:latin typeface="Raleway" pitchFamily="2" charset="77"/>
              </a:rPr>
              <a:t>F</a:t>
            </a:r>
            <a:r>
              <a:rPr lang="en-US" sz="2200" spc="-60" dirty="0">
                <a:solidFill>
                  <a:srgbClr val="242424"/>
                </a:solidFill>
                <a:latin typeface="Raleway" pitchFamily="2" charset="77"/>
              </a:rPr>
              <a:t>or 4 bedrooms houses above ground level then price is higher.</a:t>
            </a:r>
          </a:p>
          <a:p>
            <a:pPr marL="453390" lvl="1" indent="-226695">
              <a:lnSpc>
                <a:spcPts val="2310"/>
              </a:lnSpc>
              <a:spcBef>
                <a:spcPts val="865"/>
              </a:spcBef>
              <a:buFont typeface="Arial"/>
              <a:buChar char="•"/>
            </a:pPr>
            <a:r>
              <a:rPr lang="en-US" sz="2200" spc="-60" dirty="0">
                <a:solidFill>
                  <a:srgbClr val="242424"/>
                </a:solidFill>
                <a:latin typeface="Raleway" pitchFamily="2" charset="77"/>
              </a:rPr>
              <a:t>Price is higher for 1 kitchen above ground level.</a:t>
            </a:r>
          </a:p>
          <a:p>
            <a:pPr marL="453390" lvl="1" indent="-226695">
              <a:lnSpc>
                <a:spcPts val="2310"/>
              </a:lnSpc>
              <a:spcBef>
                <a:spcPts val="865"/>
              </a:spcBef>
              <a:buFont typeface="Arial"/>
              <a:buChar char="•"/>
            </a:pPr>
            <a:r>
              <a:rPr lang="en-US" sz="2200" spc="-60" dirty="0">
                <a:solidFill>
                  <a:srgbClr val="242424"/>
                </a:solidFill>
                <a:latin typeface="Raleway" pitchFamily="2" charset="77"/>
              </a:rPr>
              <a:t>As total rooms above grade increase, the Price also increases.</a:t>
            </a:r>
          </a:p>
          <a:p>
            <a:pPr marL="453390" lvl="1" indent="-226695">
              <a:lnSpc>
                <a:spcPts val="2310"/>
              </a:lnSpc>
              <a:spcBef>
                <a:spcPts val="865"/>
              </a:spcBef>
              <a:buFont typeface="Arial"/>
              <a:buChar char="•"/>
            </a:pPr>
            <a:r>
              <a:rPr lang="en-US" sz="2200" spc="-60" dirty="0">
                <a:solidFill>
                  <a:srgbClr val="242424"/>
                </a:solidFill>
                <a:latin typeface="Raleway" pitchFamily="2" charset="77"/>
              </a:rPr>
              <a:t>Price is higher if there are 2 fireplaces.</a:t>
            </a:r>
          </a:p>
          <a:p>
            <a:pPr marL="453390" lvl="1" indent="-226695">
              <a:lnSpc>
                <a:spcPts val="2310"/>
              </a:lnSpc>
              <a:spcBef>
                <a:spcPts val="865"/>
              </a:spcBef>
              <a:buFont typeface="Arial"/>
              <a:buChar char="•"/>
            </a:pPr>
            <a:r>
              <a:rPr lang="en-US" sz="2200" spc="-60" dirty="0" err="1">
                <a:solidFill>
                  <a:srgbClr val="242424"/>
                </a:solidFill>
                <a:latin typeface="Raleway" pitchFamily="2" charset="77"/>
              </a:rPr>
              <a:t>MSSubClass</a:t>
            </a:r>
            <a:r>
              <a:rPr lang="en-US" sz="2200" spc="-60" dirty="0">
                <a:solidFill>
                  <a:srgbClr val="242424"/>
                </a:solidFill>
                <a:latin typeface="Raleway" pitchFamily="2" charset="77"/>
              </a:rPr>
              <a:t>- 2-STORY 1946 &amp; NEWER and 1-STORY 1946 &amp; NEWER ALL STYLES are having higher sale Price.</a:t>
            </a:r>
          </a:p>
          <a:p>
            <a:pPr marL="453390" lvl="1" indent="-226695">
              <a:lnSpc>
                <a:spcPts val="2310"/>
              </a:lnSpc>
              <a:spcBef>
                <a:spcPts val="865"/>
              </a:spcBef>
              <a:buFont typeface="Arial"/>
              <a:buChar char="•"/>
            </a:pPr>
            <a:r>
              <a:rPr lang="en-US" sz="2200" spc="-60" dirty="0" err="1">
                <a:solidFill>
                  <a:srgbClr val="242424"/>
                </a:solidFill>
                <a:latin typeface="Raleway" pitchFamily="2" charset="77"/>
              </a:rPr>
              <a:t>LotFrontage</a:t>
            </a:r>
            <a:r>
              <a:rPr lang="en-US" sz="2200" spc="-60" dirty="0">
                <a:solidFill>
                  <a:srgbClr val="242424"/>
                </a:solidFill>
                <a:latin typeface="Raleway" pitchFamily="2" charset="77"/>
              </a:rPr>
              <a:t> &amp; </a:t>
            </a:r>
            <a:r>
              <a:rPr lang="en-US" sz="2200" spc="-60" dirty="0" err="1">
                <a:solidFill>
                  <a:srgbClr val="242424"/>
                </a:solidFill>
                <a:latin typeface="Raleway" pitchFamily="2" charset="77"/>
              </a:rPr>
              <a:t>LotArea</a:t>
            </a:r>
            <a:r>
              <a:rPr lang="en-US" sz="2200" spc="-60" dirty="0">
                <a:solidFill>
                  <a:srgbClr val="242424"/>
                </a:solidFill>
                <a:latin typeface="Raleway" pitchFamily="2" charset="77"/>
              </a:rPr>
              <a:t>- There is no specific pattern for Linear feet of street connected to property and Lot size in square feet.</a:t>
            </a:r>
          </a:p>
          <a:p>
            <a:pPr marL="453390" lvl="1" indent="-226695">
              <a:lnSpc>
                <a:spcPts val="2310"/>
              </a:lnSpc>
              <a:spcBef>
                <a:spcPts val="865"/>
              </a:spcBef>
              <a:buFont typeface="Arial"/>
              <a:buChar char="•"/>
            </a:pPr>
            <a:r>
              <a:rPr lang="en-US" sz="2200" spc="-60" dirty="0" err="1">
                <a:solidFill>
                  <a:srgbClr val="242424"/>
                </a:solidFill>
                <a:latin typeface="Raleway" pitchFamily="2" charset="77"/>
              </a:rPr>
              <a:t>OverallQual</a:t>
            </a:r>
            <a:r>
              <a:rPr lang="en-US" sz="2200" spc="-60" dirty="0">
                <a:solidFill>
                  <a:srgbClr val="242424"/>
                </a:solidFill>
                <a:latin typeface="Raleway" pitchFamily="2" charset="77"/>
              </a:rPr>
              <a:t>- As the overall quality of the material and finish of the house increases, Sale Price also increases.</a:t>
            </a:r>
          </a:p>
          <a:p>
            <a:pPr marL="453390" lvl="1" indent="-226695">
              <a:lnSpc>
                <a:spcPts val="2310"/>
              </a:lnSpc>
              <a:spcBef>
                <a:spcPts val="865"/>
              </a:spcBef>
              <a:buFont typeface="Arial"/>
              <a:buChar char="•"/>
            </a:pPr>
            <a:r>
              <a:rPr lang="en-US" sz="2200" spc="-60" dirty="0" err="1">
                <a:solidFill>
                  <a:srgbClr val="242424"/>
                </a:solidFill>
                <a:latin typeface="Raleway" pitchFamily="2" charset="77"/>
              </a:rPr>
              <a:t>OverallCond</a:t>
            </a:r>
            <a:r>
              <a:rPr lang="en-US" sz="2200" spc="-60" dirty="0">
                <a:solidFill>
                  <a:srgbClr val="242424"/>
                </a:solidFill>
                <a:latin typeface="Raleway" pitchFamily="2" charset="77"/>
              </a:rPr>
              <a:t>- Though the overall condition increases, Sale Price also increases, the Average rating houses are in more demand and Sale Price is higher.</a:t>
            </a:r>
          </a:p>
          <a:p>
            <a:pPr marL="453390" lvl="1" indent="-226695">
              <a:lnSpc>
                <a:spcPts val="2310"/>
              </a:lnSpc>
              <a:spcBef>
                <a:spcPts val="865"/>
              </a:spcBef>
              <a:buFont typeface="Arial"/>
              <a:buChar char="•"/>
            </a:pPr>
            <a:r>
              <a:rPr lang="en-US" sz="2200" spc="-60" dirty="0" err="1">
                <a:solidFill>
                  <a:srgbClr val="242424"/>
                </a:solidFill>
                <a:latin typeface="Raleway" pitchFamily="2" charset="77"/>
              </a:rPr>
              <a:t>MasVnrArea</a:t>
            </a:r>
            <a:r>
              <a:rPr lang="en-US" sz="2200" spc="-60" dirty="0">
                <a:solidFill>
                  <a:srgbClr val="242424"/>
                </a:solidFill>
                <a:latin typeface="Raleway" pitchFamily="2" charset="77"/>
              </a:rPr>
              <a:t>, BsmtFinsF1, </a:t>
            </a:r>
            <a:r>
              <a:rPr lang="en-US" sz="2200" spc="-60" dirty="0" err="1">
                <a:solidFill>
                  <a:srgbClr val="242424"/>
                </a:solidFill>
                <a:latin typeface="Raleway" pitchFamily="2" charset="77"/>
              </a:rPr>
              <a:t>BsmtUnfSF</a:t>
            </a:r>
            <a:r>
              <a:rPr lang="en-US" sz="2200" spc="-60" dirty="0">
                <a:solidFill>
                  <a:srgbClr val="242424"/>
                </a:solidFill>
                <a:latin typeface="Raleway" pitchFamily="2" charset="77"/>
              </a:rPr>
              <a:t>, </a:t>
            </a:r>
            <a:r>
              <a:rPr lang="en-US" sz="2200" spc="-60" dirty="0" err="1">
                <a:solidFill>
                  <a:srgbClr val="242424"/>
                </a:solidFill>
                <a:latin typeface="Raleway" pitchFamily="2" charset="77"/>
              </a:rPr>
              <a:t>TotalBsmtSF</a:t>
            </a:r>
            <a:r>
              <a:rPr lang="en-US" sz="2200" spc="-60" dirty="0">
                <a:solidFill>
                  <a:srgbClr val="242424"/>
                </a:solidFill>
                <a:latin typeface="Raleway" pitchFamily="2" charset="77"/>
              </a:rPr>
              <a:t> &amp; 1stFlrSF have an increasing pattern with Price.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4" name="Picture 4"/>
          <p:cNvPicPr>
            <a:picLocks noChangeAspect="1"/>
          </p:cNvPicPr>
          <p:nvPr/>
        </p:nvPicPr>
        <p:blipFill>
          <a:blip r:embed="rId2"/>
          <a:srcRect l="3575" r="9021"/>
          <a:stretch>
            <a:fillRect/>
          </a:stretch>
        </p:blipFill>
        <p:spPr>
          <a:xfrm>
            <a:off x="503474" y="2196656"/>
            <a:ext cx="9248341" cy="6375844"/>
          </a:xfrm>
          <a:prstGeom prst="rect">
            <a:avLst/>
          </a:prstGeom>
        </p:spPr>
      </p:pic>
      <p:pic>
        <p:nvPicPr>
          <p:cNvPr id="5" name="Picture 5"/>
          <p:cNvPicPr>
            <a:picLocks noChangeAspect="1"/>
          </p:cNvPicPr>
          <p:nvPr/>
        </p:nvPicPr>
        <p:blipFill>
          <a:blip r:embed="rId3"/>
          <a:srcRect l="6262" r="20446"/>
          <a:stretch>
            <a:fillRect/>
          </a:stretch>
        </p:blipFill>
        <p:spPr>
          <a:xfrm>
            <a:off x="9751815" y="2196656"/>
            <a:ext cx="8379070" cy="6375844"/>
          </a:xfrm>
          <a:prstGeom prst="rect">
            <a:avLst/>
          </a:prstGeom>
        </p:spPr>
      </p:pic>
      <p:sp>
        <p:nvSpPr>
          <p:cNvPr id="6" name="TextBox 6"/>
          <p:cNvSpPr txBox="1"/>
          <p:nvPr/>
        </p:nvSpPr>
        <p:spPr>
          <a:xfrm>
            <a:off x="966969" y="9346352"/>
            <a:ext cx="7002110" cy="203430"/>
          </a:xfrm>
          <a:prstGeom prst="rect">
            <a:avLst/>
          </a:prstGeom>
        </p:spPr>
        <p:txBody>
          <a:bodyPr lIns="0" tIns="0" rIns="0" bIns="0" rtlCol="0" anchor="t">
            <a:spAutoFit/>
          </a:bodyPr>
          <a:lstStyle/>
          <a:p>
            <a:pPr marL="0" lvl="1" indent="0" algn="l">
              <a:lnSpc>
                <a:spcPts val="1680"/>
              </a:lnSpc>
              <a:spcBef>
                <a:spcPts val="1260"/>
              </a:spcBef>
            </a:pPr>
            <a:r>
              <a:rPr lang="en-US" sz="1400" u="none" spc="210">
                <a:solidFill>
                  <a:srgbClr val="FFFFFF"/>
                </a:solidFill>
                <a:latin typeface="Inter"/>
              </a:rPr>
              <a:t>REAL ESTATE LISTING － JANUARY 2020</a:t>
            </a:r>
          </a:p>
        </p:txBody>
      </p:sp>
      <p:sp>
        <p:nvSpPr>
          <p:cNvPr id="7" name="TextBox 7"/>
          <p:cNvSpPr txBox="1"/>
          <p:nvPr/>
        </p:nvSpPr>
        <p:spPr>
          <a:xfrm>
            <a:off x="1028700" y="904875"/>
            <a:ext cx="15544800" cy="866775"/>
          </a:xfrm>
          <a:prstGeom prst="rect">
            <a:avLst/>
          </a:prstGeom>
        </p:spPr>
        <p:txBody>
          <a:bodyPr lIns="0" tIns="0" rIns="0" bIns="0" rtlCol="0" anchor="t">
            <a:spAutoFit/>
          </a:bodyPr>
          <a:lstStyle/>
          <a:p>
            <a:pPr>
              <a:lnSpc>
                <a:spcPts val="6600"/>
              </a:lnSpc>
              <a:spcBef>
                <a:spcPts val="4950"/>
              </a:spcBef>
            </a:pPr>
            <a:r>
              <a:rPr lang="en-US" sz="6000" spc="-299">
                <a:solidFill>
                  <a:srgbClr val="242424"/>
                </a:solidFill>
                <a:latin typeface="Raleway Bold"/>
              </a:rPr>
              <a:t>Visualization of Categorical columns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4" name="Picture 4"/>
          <p:cNvPicPr>
            <a:picLocks noChangeAspect="1"/>
          </p:cNvPicPr>
          <p:nvPr/>
        </p:nvPicPr>
        <p:blipFill>
          <a:blip r:embed="rId2"/>
          <a:srcRect l="4189" r="11412"/>
          <a:stretch>
            <a:fillRect/>
          </a:stretch>
        </p:blipFill>
        <p:spPr>
          <a:xfrm>
            <a:off x="502482" y="2009016"/>
            <a:ext cx="8641518" cy="6563484"/>
          </a:xfrm>
          <a:prstGeom prst="rect">
            <a:avLst/>
          </a:prstGeom>
        </p:spPr>
      </p:pic>
      <p:pic>
        <p:nvPicPr>
          <p:cNvPr id="5" name="Picture 5"/>
          <p:cNvPicPr>
            <a:picLocks noChangeAspect="1"/>
          </p:cNvPicPr>
          <p:nvPr/>
        </p:nvPicPr>
        <p:blipFill>
          <a:blip r:embed="rId3"/>
          <a:srcRect l="13826" r="28011"/>
          <a:stretch>
            <a:fillRect/>
          </a:stretch>
        </p:blipFill>
        <p:spPr>
          <a:xfrm>
            <a:off x="9321564" y="2009016"/>
            <a:ext cx="8507468" cy="6563484"/>
          </a:xfrm>
          <a:prstGeom prst="rect">
            <a:avLst/>
          </a:prstGeom>
        </p:spPr>
      </p:pic>
      <p:sp>
        <p:nvSpPr>
          <p:cNvPr id="6" name="TextBox 6"/>
          <p:cNvSpPr txBox="1"/>
          <p:nvPr/>
        </p:nvSpPr>
        <p:spPr>
          <a:xfrm>
            <a:off x="966969" y="9346352"/>
            <a:ext cx="7002110" cy="203430"/>
          </a:xfrm>
          <a:prstGeom prst="rect">
            <a:avLst/>
          </a:prstGeom>
        </p:spPr>
        <p:txBody>
          <a:bodyPr lIns="0" tIns="0" rIns="0" bIns="0" rtlCol="0" anchor="t">
            <a:spAutoFit/>
          </a:bodyPr>
          <a:lstStyle/>
          <a:p>
            <a:pPr marL="0" lvl="1" indent="0" algn="l">
              <a:lnSpc>
                <a:spcPts val="1680"/>
              </a:lnSpc>
              <a:spcBef>
                <a:spcPts val="1260"/>
              </a:spcBef>
            </a:pPr>
            <a:r>
              <a:rPr lang="en-US" sz="1400" u="none" spc="210">
                <a:solidFill>
                  <a:srgbClr val="FFFFFF"/>
                </a:solidFill>
                <a:latin typeface="Inter"/>
              </a:rPr>
              <a:t>REAL ESTATE LISTING － JANUARY 2020</a:t>
            </a:r>
          </a:p>
        </p:txBody>
      </p:sp>
      <p:sp>
        <p:nvSpPr>
          <p:cNvPr id="7" name="TextBox 7"/>
          <p:cNvSpPr txBox="1"/>
          <p:nvPr/>
        </p:nvSpPr>
        <p:spPr>
          <a:xfrm>
            <a:off x="1028700" y="904875"/>
            <a:ext cx="15544800" cy="866775"/>
          </a:xfrm>
          <a:prstGeom prst="rect">
            <a:avLst/>
          </a:prstGeom>
        </p:spPr>
        <p:txBody>
          <a:bodyPr lIns="0" tIns="0" rIns="0" bIns="0" rtlCol="0" anchor="t">
            <a:spAutoFit/>
          </a:bodyPr>
          <a:lstStyle/>
          <a:p>
            <a:pPr>
              <a:lnSpc>
                <a:spcPts val="6600"/>
              </a:lnSpc>
              <a:spcBef>
                <a:spcPts val="4950"/>
              </a:spcBef>
            </a:pPr>
            <a:r>
              <a:rPr lang="en-US" sz="6000" spc="-299">
                <a:solidFill>
                  <a:srgbClr val="242424"/>
                </a:solidFill>
                <a:latin typeface="Raleway Bold"/>
              </a:rPr>
              <a:t>Visualization of Categorical columns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4" name="TextBox 4"/>
          <p:cNvSpPr txBox="1"/>
          <p:nvPr/>
        </p:nvSpPr>
        <p:spPr>
          <a:xfrm>
            <a:off x="966969" y="9346352"/>
            <a:ext cx="7002110" cy="203430"/>
          </a:xfrm>
          <a:prstGeom prst="rect">
            <a:avLst/>
          </a:prstGeom>
        </p:spPr>
        <p:txBody>
          <a:bodyPr lIns="0" tIns="0" rIns="0" bIns="0" rtlCol="0" anchor="t">
            <a:spAutoFit/>
          </a:bodyPr>
          <a:lstStyle/>
          <a:p>
            <a:pPr marL="0" lvl="1" indent="0" algn="l">
              <a:lnSpc>
                <a:spcPts val="1680"/>
              </a:lnSpc>
              <a:spcBef>
                <a:spcPts val="1260"/>
              </a:spcBef>
            </a:pPr>
            <a:r>
              <a:rPr lang="en-US" sz="1400" u="none" spc="210">
                <a:solidFill>
                  <a:srgbClr val="FFFFFF"/>
                </a:solidFill>
                <a:latin typeface="Inter"/>
              </a:rPr>
              <a:t>REAL ESTATE LISTING － JANUARY 2020</a:t>
            </a:r>
          </a:p>
        </p:txBody>
      </p:sp>
      <p:sp>
        <p:nvSpPr>
          <p:cNvPr id="5" name="TextBox 5"/>
          <p:cNvSpPr txBox="1"/>
          <p:nvPr/>
        </p:nvSpPr>
        <p:spPr>
          <a:xfrm>
            <a:off x="1028700" y="904875"/>
            <a:ext cx="15544800" cy="866775"/>
          </a:xfrm>
          <a:prstGeom prst="rect">
            <a:avLst/>
          </a:prstGeom>
        </p:spPr>
        <p:txBody>
          <a:bodyPr lIns="0" tIns="0" rIns="0" bIns="0" rtlCol="0" anchor="t">
            <a:spAutoFit/>
          </a:bodyPr>
          <a:lstStyle/>
          <a:p>
            <a:pPr>
              <a:lnSpc>
                <a:spcPts val="6600"/>
              </a:lnSpc>
              <a:spcBef>
                <a:spcPts val="4950"/>
              </a:spcBef>
            </a:pPr>
            <a:r>
              <a:rPr lang="en-US" sz="6000" spc="-300">
                <a:solidFill>
                  <a:srgbClr val="242424"/>
                </a:solidFill>
                <a:latin typeface="Raleway Bold"/>
              </a:rPr>
              <a:t>Observations:</a:t>
            </a:r>
          </a:p>
        </p:txBody>
      </p:sp>
      <p:sp>
        <p:nvSpPr>
          <p:cNvPr id="6" name="TextBox 6"/>
          <p:cNvSpPr txBox="1"/>
          <p:nvPr/>
        </p:nvSpPr>
        <p:spPr>
          <a:xfrm>
            <a:off x="966969" y="2599918"/>
            <a:ext cx="15544800" cy="5972582"/>
          </a:xfrm>
          <a:prstGeom prst="rect">
            <a:avLst/>
          </a:prstGeom>
        </p:spPr>
        <p:txBody>
          <a:bodyPr lIns="0" tIns="0" rIns="0" bIns="0" rtlCol="0" anchor="t">
            <a:spAutoFit/>
          </a:bodyPr>
          <a:lstStyle/>
          <a:p>
            <a:pPr marL="474979" lvl="1" indent="-237490">
              <a:lnSpc>
                <a:spcPts val="2419"/>
              </a:lnSpc>
              <a:spcBef>
                <a:spcPts val="907"/>
              </a:spcBef>
              <a:buFont typeface="Arial"/>
              <a:buChar char="•"/>
            </a:pPr>
            <a:r>
              <a:rPr lang="en-US" sz="2199" spc="-109" dirty="0">
                <a:solidFill>
                  <a:srgbClr val="242424"/>
                </a:solidFill>
                <a:latin typeface="Raleway" pitchFamily="2" charset="77"/>
              </a:rPr>
              <a:t>The Price and demand is highest for Residential Low density Zone property.</a:t>
            </a:r>
          </a:p>
          <a:p>
            <a:pPr marL="474979" lvl="1" indent="-237490">
              <a:lnSpc>
                <a:spcPts val="2419"/>
              </a:lnSpc>
              <a:spcBef>
                <a:spcPts val="907"/>
              </a:spcBef>
              <a:buFont typeface="Arial"/>
              <a:buChar char="•"/>
            </a:pPr>
            <a:r>
              <a:rPr lang="en-US" sz="2199" spc="-64" dirty="0">
                <a:solidFill>
                  <a:srgbClr val="242424"/>
                </a:solidFill>
                <a:latin typeface="Raleway" pitchFamily="2" charset="77"/>
              </a:rPr>
              <a:t>Paved roads are preferred more and of higher price.</a:t>
            </a:r>
          </a:p>
          <a:p>
            <a:pPr marL="474979" lvl="1" indent="-237490">
              <a:lnSpc>
                <a:spcPts val="2419"/>
              </a:lnSpc>
              <a:spcBef>
                <a:spcPts val="907"/>
              </a:spcBef>
              <a:buFont typeface="Arial"/>
              <a:buChar char="•"/>
            </a:pPr>
            <a:r>
              <a:rPr lang="en-US" sz="2199" spc="-64" dirty="0">
                <a:solidFill>
                  <a:srgbClr val="242424"/>
                </a:solidFill>
                <a:latin typeface="Raleway" pitchFamily="2" charset="77"/>
              </a:rPr>
              <a:t>Slightly Irregular Lot shape is having higher Price and range than regular Lot shape which is preferred by more customers.</a:t>
            </a:r>
          </a:p>
          <a:p>
            <a:pPr marL="474979" lvl="1" indent="-237490">
              <a:lnSpc>
                <a:spcPts val="2419"/>
              </a:lnSpc>
              <a:spcBef>
                <a:spcPts val="907"/>
              </a:spcBef>
              <a:buFont typeface="Arial"/>
              <a:buChar char="•"/>
            </a:pPr>
            <a:r>
              <a:rPr lang="en-US" sz="2199" spc="-64" dirty="0">
                <a:solidFill>
                  <a:srgbClr val="242424"/>
                </a:solidFill>
                <a:latin typeface="Raleway" pitchFamily="2" charset="77"/>
              </a:rPr>
              <a:t>Northridge and Northridge Heights neighborhoods are having higher prices.</a:t>
            </a:r>
          </a:p>
          <a:p>
            <a:pPr marL="474979" lvl="1" indent="-237490">
              <a:lnSpc>
                <a:spcPts val="2419"/>
              </a:lnSpc>
              <a:spcBef>
                <a:spcPts val="907"/>
              </a:spcBef>
              <a:buFont typeface="Arial"/>
              <a:buChar char="•"/>
            </a:pPr>
            <a:r>
              <a:rPr lang="en-US" sz="2199" spc="-64" dirty="0">
                <a:solidFill>
                  <a:srgbClr val="242424"/>
                </a:solidFill>
                <a:latin typeface="Raleway" pitchFamily="2" charset="77"/>
              </a:rPr>
              <a:t>Normal proximity to various conditions is costlier than any others.</a:t>
            </a:r>
          </a:p>
          <a:p>
            <a:pPr marL="474979" lvl="1" indent="-237490">
              <a:lnSpc>
                <a:spcPts val="2419"/>
              </a:lnSpc>
              <a:spcBef>
                <a:spcPts val="907"/>
              </a:spcBef>
              <a:buFont typeface="Arial"/>
              <a:buChar char="•"/>
            </a:pPr>
            <a:r>
              <a:rPr lang="en-US" sz="2199" spc="-64" dirty="0">
                <a:solidFill>
                  <a:srgbClr val="242424"/>
                </a:solidFill>
                <a:latin typeface="Raleway" pitchFamily="2" charset="77"/>
              </a:rPr>
              <a:t>1 Family detached dwelling is in more demand and costlier than any other types.</a:t>
            </a:r>
          </a:p>
          <a:p>
            <a:pPr marL="474979" lvl="1" indent="-237490">
              <a:lnSpc>
                <a:spcPts val="2419"/>
              </a:lnSpc>
              <a:spcBef>
                <a:spcPts val="907"/>
              </a:spcBef>
              <a:buFont typeface="Arial"/>
              <a:buChar char="•"/>
            </a:pPr>
            <a:r>
              <a:rPr lang="en-US" sz="2199" spc="-64" dirty="0">
                <a:solidFill>
                  <a:srgbClr val="242424"/>
                </a:solidFill>
                <a:latin typeface="Raleway" pitchFamily="2" charset="77"/>
              </a:rPr>
              <a:t>2 </a:t>
            </a:r>
            <a:r>
              <a:rPr lang="en-US" sz="2199" spc="-64" dirty="0" err="1">
                <a:solidFill>
                  <a:srgbClr val="242424"/>
                </a:solidFill>
                <a:latin typeface="Raleway" pitchFamily="2" charset="77"/>
              </a:rPr>
              <a:t>Storey</a:t>
            </a:r>
            <a:r>
              <a:rPr lang="en-US" sz="2199" spc="-64" dirty="0">
                <a:solidFill>
                  <a:srgbClr val="242424"/>
                </a:solidFill>
                <a:latin typeface="Raleway" pitchFamily="2" charset="77"/>
              </a:rPr>
              <a:t> houses are costlier.</a:t>
            </a:r>
          </a:p>
          <a:p>
            <a:pPr marL="474979" lvl="1" indent="-237490">
              <a:lnSpc>
                <a:spcPts val="2419"/>
              </a:lnSpc>
              <a:spcBef>
                <a:spcPts val="907"/>
              </a:spcBef>
              <a:buFont typeface="Arial"/>
              <a:buChar char="•"/>
            </a:pPr>
            <a:r>
              <a:rPr lang="en-US" sz="2199" spc="-64" dirty="0">
                <a:solidFill>
                  <a:srgbClr val="242424"/>
                </a:solidFill>
                <a:latin typeface="Raleway" pitchFamily="2" charset="77"/>
              </a:rPr>
              <a:t>Hip roof style is more expensive.</a:t>
            </a:r>
          </a:p>
          <a:p>
            <a:pPr marL="474979" lvl="1" indent="-237490">
              <a:lnSpc>
                <a:spcPts val="2419"/>
              </a:lnSpc>
              <a:spcBef>
                <a:spcPts val="907"/>
              </a:spcBef>
              <a:buFont typeface="Arial"/>
              <a:buChar char="•"/>
            </a:pPr>
            <a:r>
              <a:rPr lang="en-US" sz="2199" spc="-64" dirty="0">
                <a:solidFill>
                  <a:srgbClr val="242424"/>
                </a:solidFill>
                <a:latin typeface="Raleway" pitchFamily="2" charset="77"/>
              </a:rPr>
              <a:t>Poured concrete Foundation is very expensive than slab which is cheapest.</a:t>
            </a:r>
          </a:p>
          <a:p>
            <a:pPr marL="474979" lvl="1" indent="-237490">
              <a:lnSpc>
                <a:spcPts val="2419"/>
              </a:lnSpc>
              <a:spcBef>
                <a:spcPts val="907"/>
              </a:spcBef>
              <a:buFont typeface="Arial"/>
              <a:buChar char="•"/>
            </a:pPr>
            <a:r>
              <a:rPr lang="en-US" sz="2199" spc="-64" dirty="0">
                <a:solidFill>
                  <a:srgbClr val="242424"/>
                </a:solidFill>
                <a:latin typeface="Raleway" pitchFamily="2" charset="77"/>
              </a:rPr>
              <a:t>For Standard Circuit Breakers &amp; Romex (</a:t>
            </a:r>
            <a:r>
              <a:rPr lang="en-US" sz="2199" spc="-64" dirty="0" err="1">
                <a:solidFill>
                  <a:srgbClr val="242424"/>
                </a:solidFill>
                <a:latin typeface="Raleway" pitchFamily="2" charset="77"/>
              </a:rPr>
              <a:t>Sbrkr</a:t>
            </a:r>
            <a:r>
              <a:rPr lang="en-US" sz="2199" spc="-64" dirty="0">
                <a:solidFill>
                  <a:srgbClr val="242424"/>
                </a:solidFill>
                <a:latin typeface="Raleway" pitchFamily="2" charset="77"/>
              </a:rPr>
              <a:t>) of Electrical system (Electrical) the </a:t>
            </a:r>
            <a:r>
              <a:rPr lang="en-US" sz="2199" spc="-64" dirty="0" err="1">
                <a:solidFill>
                  <a:srgbClr val="242424"/>
                </a:solidFill>
                <a:latin typeface="Raleway" pitchFamily="2" charset="77"/>
              </a:rPr>
              <a:t>SalePrice</a:t>
            </a:r>
            <a:r>
              <a:rPr lang="en-US" sz="2199" spc="-64" dirty="0">
                <a:solidFill>
                  <a:srgbClr val="242424"/>
                </a:solidFill>
                <a:latin typeface="Raleway" pitchFamily="2" charset="77"/>
              </a:rPr>
              <a:t> is Maximum.</a:t>
            </a:r>
          </a:p>
          <a:p>
            <a:pPr marL="474979" lvl="1" indent="-237490">
              <a:lnSpc>
                <a:spcPts val="2419"/>
              </a:lnSpc>
              <a:spcBef>
                <a:spcPts val="907"/>
              </a:spcBef>
              <a:buFont typeface="Arial"/>
              <a:buChar char="•"/>
            </a:pPr>
            <a:r>
              <a:rPr lang="en-US" sz="2199" spc="-64" dirty="0">
                <a:solidFill>
                  <a:srgbClr val="242424"/>
                </a:solidFill>
                <a:latin typeface="Raleway" pitchFamily="2" charset="77"/>
              </a:rPr>
              <a:t>For Completely finished (Fin) Interior of the garage(Garage Finish) the </a:t>
            </a:r>
            <a:r>
              <a:rPr lang="en-US" sz="2199" spc="-64" dirty="0" err="1">
                <a:solidFill>
                  <a:srgbClr val="242424"/>
                </a:solidFill>
                <a:latin typeface="Raleway" pitchFamily="2" charset="77"/>
              </a:rPr>
              <a:t>SalePrice</a:t>
            </a:r>
            <a:r>
              <a:rPr lang="en-US" sz="2199" spc="-64" dirty="0">
                <a:solidFill>
                  <a:srgbClr val="242424"/>
                </a:solidFill>
                <a:latin typeface="Raleway" pitchFamily="2" charset="77"/>
              </a:rPr>
              <a:t> is high.</a:t>
            </a:r>
          </a:p>
          <a:p>
            <a:pPr marL="474979" lvl="1" indent="-237490">
              <a:lnSpc>
                <a:spcPts val="2419"/>
              </a:lnSpc>
              <a:spcBef>
                <a:spcPts val="907"/>
              </a:spcBef>
              <a:buFont typeface="Arial"/>
              <a:buChar char="•"/>
            </a:pPr>
            <a:r>
              <a:rPr lang="en-US" sz="2199" spc="-64" dirty="0">
                <a:solidFill>
                  <a:srgbClr val="242424"/>
                </a:solidFill>
                <a:latin typeface="Raleway" pitchFamily="2" charset="77"/>
              </a:rPr>
              <a:t>For Home just constructed and sold (New) and Contract 15% Down payment regular terms(Con) of type of sale(Sale Type) has highest </a:t>
            </a:r>
            <a:r>
              <a:rPr lang="en-US" sz="2199" spc="-64" dirty="0" err="1">
                <a:solidFill>
                  <a:srgbClr val="242424"/>
                </a:solidFill>
                <a:latin typeface="Raleway" pitchFamily="2" charset="77"/>
              </a:rPr>
              <a:t>SalePrice</a:t>
            </a:r>
            <a:r>
              <a:rPr lang="en-US" sz="2199" spc="-64" dirty="0">
                <a:solidFill>
                  <a:srgbClr val="242424"/>
                </a:solidFill>
                <a:latin typeface="Raleway" pitchFamily="2" charset="77"/>
              </a:rPr>
              <a:t>.</a:t>
            </a:r>
          </a:p>
          <a:p>
            <a:pPr marL="474979" lvl="1" indent="-237490">
              <a:lnSpc>
                <a:spcPts val="2419"/>
              </a:lnSpc>
              <a:spcBef>
                <a:spcPts val="906"/>
              </a:spcBef>
              <a:buFont typeface="Arial"/>
              <a:buChar char="•"/>
            </a:pPr>
            <a:r>
              <a:rPr lang="en-US" sz="2199" spc="-64" dirty="0">
                <a:solidFill>
                  <a:srgbClr val="242424"/>
                </a:solidFill>
                <a:latin typeface="Raleway" pitchFamily="2" charset="77"/>
              </a:rPr>
              <a:t>For Home was not completed when last assessed (associated with New Homes) (Partial) Condition of sale (Sales Condition) the </a:t>
            </a:r>
            <a:r>
              <a:rPr lang="en-US" sz="2199" spc="-64" dirty="0" err="1">
                <a:solidFill>
                  <a:srgbClr val="242424"/>
                </a:solidFill>
                <a:latin typeface="Raleway" pitchFamily="2" charset="77"/>
              </a:rPr>
              <a:t>SalePrice</a:t>
            </a:r>
            <a:r>
              <a:rPr lang="en-US" sz="2199" spc="-64" dirty="0">
                <a:solidFill>
                  <a:srgbClr val="242424"/>
                </a:solidFill>
                <a:latin typeface="Raleway" pitchFamily="2" charset="77"/>
              </a:rPr>
              <a:t> is maximum.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4" name="Picture 4"/>
          <p:cNvPicPr>
            <a:picLocks noChangeAspect="1"/>
          </p:cNvPicPr>
          <p:nvPr/>
        </p:nvPicPr>
        <p:blipFill>
          <a:blip r:embed="rId2"/>
          <a:srcRect l="25940" r="25940"/>
          <a:stretch>
            <a:fillRect/>
          </a:stretch>
        </p:blipFill>
        <p:spPr>
          <a:xfrm>
            <a:off x="9144000" y="0"/>
            <a:ext cx="7429500" cy="10287000"/>
          </a:xfrm>
          <a:prstGeom prst="rect">
            <a:avLst/>
          </a:prstGeom>
        </p:spPr>
      </p:pic>
      <p:sp>
        <p:nvSpPr>
          <p:cNvPr id="5" name="AutoShape 5"/>
          <p:cNvSpPr/>
          <p:nvPr/>
        </p:nvSpPr>
        <p:spPr>
          <a:xfrm>
            <a:off x="0" y="0"/>
            <a:ext cx="9144000" cy="5143500"/>
          </a:xfrm>
          <a:prstGeom prst="rect">
            <a:avLst/>
          </a:prstGeom>
          <a:solidFill>
            <a:srgbClr val="242424"/>
          </a:solidFill>
        </p:spPr>
      </p:sp>
      <p:grpSp>
        <p:nvGrpSpPr>
          <p:cNvPr id="6" name="Group 6"/>
          <p:cNvGrpSpPr/>
          <p:nvPr/>
        </p:nvGrpSpPr>
        <p:grpSpPr>
          <a:xfrm>
            <a:off x="378927" y="626604"/>
            <a:ext cx="8386146" cy="3521392"/>
            <a:chOff x="0" y="-114300"/>
            <a:chExt cx="11181528" cy="4695189"/>
          </a:xfrm>
        </p:grpSpPr>
        <p:sp>
          <p:nvSpPr>
            <p:cNvPr id="7" name="TextBox 7"/>
            <p:cNvSpPr txBox="1"/>
            <p:nvPr/>
          </p:nvSpPr>
          <p:spPr>
            <a:xfrm>
              <a:off x="0" y="-114300"/>
              <a:ext cx="11181528" cy="820737"/>
            </a:xfrm>
            <a:prstGeom prst="rect">
              <a:avLst/>
            </a:prstGeom>
          </p:spPr>
          <p:txBody>
            <a:bodyPr lIns="0" tIns="0" rIns="0" bIns="0" rtlCol="0" anchor="t">
              <a:spAutoFit/>
            </a:bodyPr>
            <a:lstStyle/>
            <a:p>
              <a:pPr marL="0" lvl="1" indent="0" algn="l">
                <a:lnSpc>
                  <a:spcPts val="4848"/>
                </a:lnSpc>
                <a:spcBef>
                  <a:spcPts val="3636"/>
                </a:spcBef>
              </a:pPr>
              <a:r>
                <a:rPr lang="en-US" sz="4000" spc="187" dirty="0">
                  <a:solidFill>
                    <a:srgbClr val="FFE247"/>
                  </a:solidFill>
                  <a:latin typeface="Raleway Bold"/>
                </a:rPr>
                <a:t>ANALYSIS</a:t>
              </a:r>
              <a:endParaRPr lang="en-US" sz="3128" spc="187" dirty="0">
                <a:solidFill>
                  <a:srgbClr val="FFE247"/>
                </a:solidFill>
                <a:latin typeface="Raleway Bold"/>
              </a:endParaRPr>
            </a:p>
          </p:txBody>
        </p:sp>
        <p:sp>
          <p:nvSpPr>
            <p:cNvPr id="8" name="TextBox 8"/>
            <p:cNvSpPr txBox="1"/>
            <p:nvPr/>
          </p:nvSpPr>
          <p:spPr>
            <a:xfrm>
              <a:off x="0" y="729151"/>
              <a:ext cx="11181528" cy="3851738"/>
            </a:xfrm>
            <a:prstGeom prst="rect">
              <a:avLst/>
            </a:prstGeom>
          </p:spPr>
          <p:txBody>
            <a:bodyPr lIns="0" tIns="0" rIns="0" bIns="0" rtlCol="0" anchor="t">
              <a:spAutoFit/>
            </a:bodyPr>
            <a:lstStyle/>
            <a:p>
              <a:pPr marL="453390" lvl="1" indent="-226695">
                <a:lnSpc>
                  <a:spcPts val="3150"/>
                </a:lnSpc>
                <a:spcBef>
                  <a:spcPts val="1181"/>
                </a:spcBef>
                <a:buFont typeface="Arial"/>
                <a:buChar char="•"/>
              </a:pPr>
              <a:r>
                <a:rPr lang="en-US" sz="2200" spc="21" dirty="0">
                  <a:solidFill>
                    <a:srgbClr val="FFFFFF"/>
                  </a:solidFill>
                  <a:latin typeface="Raleway"/>
                </a:rPr>
                <a:t>I Have used </a:t>
              </a:r>
              <a:r>
                <a:rPr lang="en-US" sz="2200" spc="21" dirty="0" err="1">
                  <a:solidFill>
                    <a:srgbClr val="FFFFFF"/>
                  </a:solidFill>
                  <a:latin typeface="Raleway"/>
                </a:rPr>
                <a:t>barplots</a:t>
              </a:r>
              <a:r>
                <a:rPr lang="en-US" sz="2200" spc="21" dirty="0">
                  <a:solidFill>
                    <a:srgbClr val="FFFFFF"/>
                  </a:solidFill>
                  <a:latin typeface="Raleway"/>
                </a:rPr>
                <a:t> to visualize the count of Categorical </a:t>
              </a:r>
            </a:p>
            <a:p>
              <a:pPr marL="453390" lvl="1" indent="-226695">
                <a:lnSpc>
                  <a:spcPts val="3150"/>
                </a:lnSpc>
                <a:spcBef>
                  <a:spcPts val="1181"/>
                </a:spcBef>
                <a:buFont typeface="Arial"/>
                <a:buChar char="•"/>
              </a:pPr>
              <a:r>
                <a:rPr lang="en-US" sz="2200" spc="21" dirty="0">
                  <a:solidFill>
                    <a:srgbClr val="FFFFFF"/>
                  </a:solidFill>
                  <a:latin typeface="Raleway"/>
                </a:rPr>
                <a:t>I have used </a:t>
              </a:r>
              <a:r>
                <a:rPr lang="en-US" sz="2200" spc="21" dirty="0" err="1">
                  <a:solidFill>
                    <a:srgbClr val="FFFFFF"/>
                  </a:solidFill>
                  <a:latin typeface="Raleway"/>
                </a:rPr>
                <a:t>distplot</a:t>
              </a:r>
              <a:r>
                <a:rPr lang="en-US" sz="2200" spc="21" dirty="0">
                  <a:solidFill>
                    <a:srgbClr val="FFFFFF"/>
                  </a:solidFill>
                  <a:latin typeface="Raleway"/>
                </a:rPr>
                <a:t> to analyze distribution of numerical </a:t>
              </a:r>
            </a:p>
            <a:p>
              <a:pPr marL="453390" lvl="1" indent="-226695">
                <a:lnSpc>
                  <a:spcPts val="3150"/>
                </a:lnSpc>
                <a:spcBef>
                  <a:spcPts val="1181"/>
                </a:spcBef>
                <a:buFont typeface="Arial"/>
                <a:buChar char="•"/>
              </a:pPr>
              <a:r>
                <a:rPr lang="en-US" sz="2200" spc="21" dirty="0">
                  <a:solidFill>
                    <a:srgbClr val="FFFFFF"/>
                  </a:solidFill>
                  <a:latin typeface="Raleway"/>
                </a:rPr>
                <a:t>I have used a boxen plot to find the relation between categorical and target.</a:t>
              </a:r>
            </a:p>
            <a:p>
              <a:pPr marL="453390" lvl="1" indent="-226695">
                <a:lnSpc>
                  <a:spcPts val="3150"/>
                </a:lnSpc>
                <a:spcBef>
                  <a:spcPts val="1181"/>
                </a:spcBef>
                <a:buFont typeface="Arial"/>
                <a:buChar char="•"/>
              </a:pPr>
              <a:r>
                <a:rPr lang="en-US" sz="2200" spc="21" dirty="0">
                  <a:solidFill>
                    <a:srgbClr val="FFFFFF"/>
                  </a:solidFill>
                  <a:latin typeface="Raleway"/>
                </a:rPr>
                <a:t>I have used </a:t>
              </a:r>
              <a:r>
                <a:rPr lang="en-US" sz="2200" spc="21" dirty="0" err="1">
                  <a:solidFill>
                    <a:srgbClr val="FFFFFF"/>
                  </a:solidFill>
                  <a:latin typeface="Raleway"/>
                </a:rPr>
                <a:t>swarmplot</a:t>
              </a:r>
              <a:r>
                <a:rPr lang="en-US" sz="2200" spc="21" dirty="0">
                  <a:solidFill>
                    <a:srgbClr val="FFFFFF"/>
                  </a:solidFill>
                  <a:latin typeface="Raleway"/>
                </a:rPr>
                <a:t>, strip plot and scatter plot for visualization of numerical columns with target.</a:t>
              </a:r>
            </a:p>
          </p:txBody>
        </p:sp>
      </p:grpSp>
      <p:grpSp>
        <p:nvGrpSpPr>
          <p:cNvPr id="9" name="Group 9"/>
          <p:cNvGrpSpPr/>
          <p:nvPr/>
        </p:nvGrpSpPr>
        <p:grpSpPr>
          <a:xfrm>
            <a:off x="9144000" y="0"/>
            <a:ext cx="1714500" cy="1714500"/>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11" name="Picture 11"/>
          <p:cNvPicPr>
            <a:picLocks noChangeAspect="1"/>
          </p:cNvPicPr>
          <p:nvPr/>
        </p:nvPicPr>
        <p:blipFill>
          <a:blip r:embed="rId3"/>
          <a:srcRect t="34064"/>
          <a:stretch>
            <a:fillRect/>
          </a:stretch>
        </p:blipFill>
        <p:spPr>
          <a:xfrm>
            <a:off x="1294427" y="6166266"/>
            <a:ext cx="6555147" cy="287963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836" r="14836"/>
          <a:stretch>
            <a:fillRect/>
          </a:stretch>
        </p:blipFill>
        <p:spPr>
          <a:xfrm>
            <a:off x="7429500" y="0"/>
            <a:ext cx="10858500" cy="10287000"/>
          </a:xfrm>
          <a:prstGeom prst="rect">
            <a:avLst/>
          </a:prstGeom>
        </p:spPr>
      </p:pic>
      <p:grpSp>
        <p:nvGrpSpPr>
          <p:cNvPr id="3" name="Group 3"/>
          <p:cNvGrpSpPr/>
          <p:nvPr/>
        </p:nvGrpSpPr>
        <p:grpSpPr>
          <a:xfrm>
            <a:off x="7429500" y="0"/>
            <a:ext cx="1714500" cy="171450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5" name="TextBox 5"/>
          <p:cNvSpPr txBox="1"/>
          <p:nvPr/>
        </p:nvSpPr>
        <p:spPr>
          <a:xfrm>
            <a:off x="647165" y="1438175"/>
            <a:ext cx="6646537" cy="804545"/>
          </a:xfrm>
          <a:prstGeom prst="rect">
            <a:avLst/>
          </a:prstGeom>
        </p:spPr>
        <p:txBody>
          <a:bodyPr lIns="0" tIns="0" rIns="0" bIns="0" rtlCol="0" anchor="t">
            <a:spAutoFit/>
          </a:bodyPr>
          <a:lstStyle/>
          <a:p>
            <a:pPr>
              <a:lnSpc>
                <a:spcPts val="6160"/>
              </a:lnSpc>
              <a:spcBef>
                <a:spcPts val="4620"/>
              </a:spcBef>
            </a:pPr>
            <a:r>
              <a:rPr lang="en-US" sz="5600" spc="-279">
                <a:solidFill>
                  <a:srgbClr val="242424"/>
                </a:solidFill>
                <a:latin typeface="Raleway Bold"/>
              </a:rPr>
              <a:t>Data Cleaning Steps</a:t>
            </a:r>
          </a:p>
        </p:txBody>
      </p:sp>
      <p:sp>
        <p:nvSpPr>
          <p:cNvPr id="6" name="TextBox 6"/>
          <p:cNvSpPr txBox="1"/>
          <p:nvPr/>
        </p:nvSpPr>
        <p:spPr>
          <a:xfrm>
            <a:off x="647165" y="2570371"/>
            <a:ext cx="6390854" cy="5701268"/>
          </a:xfrm>
          <a:prstGeom prst="rect">
            <a:avLst/>
          </a:prstGeom>
        </p:spPr>
        <p:txBody>
          <a:bodyPr lIns="0" tIns="0" rIns="0" bIns="0" rtlCol="0" anchor="t">
            <a:spAutoFit/>
          </a:bodyPr>
          <a:lstStyle/>
          <a:p>
            <a:pPr marL="474979" lvl="1" indent="-237490">
              <a:lnSpc>
                <a:spcPts val="2419"/>
              </a:lnSpc>
              <a:spcBef>
                <a:spcPts val="907"/>
              </a:spcBef>
              <a:buFont typeface="Arial"/>
              <a:buChar char="•"/>
            </a:pPr>
            <a:r>
              <a:rPr lang="en-US" sz="2199" spc="-109" dirty="0">
                <a:solidFill>
                  <a:srgbClr val="242424"/>
                </a:solidFill>
                <a:latin typeface="Raleway"/>
              </a:rPr>
              <a:t>In my datasets I found null values, outliers and skewness and removed them.</a:t>
            </a:r>
          </a:p>
          <a:p>
            <a:pPr marL="474979" lvl="1" indent="-237490">
              <a:lnSpc>
                <a:spcPts val="2419"/>
              </a:lnSpc>
              <a:spcBef>
                <a:spcPts val="906"/>
              </a:spcBef>
              <a:buFont typeface="Arial"/>
              <a:buChar char="•"/>
            </a:pPr>
            <a:r>
              <a:rPr lang="en-US" sz="2199" spc="-109" dirty="0">
                <a:solidFill>
                  <a:srgbClr val="242424"/>
                </a:solidFill>
                <a:latin typeface="Raleway"/>
              </a:rPr>
              <a:t>I have used imputation method to replace null values. To remove outliers, I have used percentile method. And to remove skewness I have used Yeo-Johnson method. </a:t>
            </a:r>
          </a:p>
          <a:p>
            <a:pPr marL="474979" lvl="1" indent="-237490">
              <a:lnSpc>
                <a:spcPts val="2419"/>
              </a:lnSpc>
              <a:spcBef>
                <a:spcPts val="907"/>
              </a:spcBef>
              <a:buFont typeface="Arial"/>
              <a:buChar char="•"/>
            </a:pPr>
            <a:r>
              <a:rPr lang="en-US" sz="2199" spc="-109" dirty="0">
                <a:solidFill>
                  <a:srgbClr val="242424"/>
                </a:solidFill>
                <a:latin typeface="Raleway"/>
              </a:rPr>
              <a:t>To encode the categorical columns, I have use Ordinal Encoding. </a:t>
            </a:r>
          </a:p>
          <a:p>
            <a:pPr marL="474979" lvl="1" indent="-237490">
              <a:lnSpc>
                <a:spcPts val="2419"/>
              </a:lnSpc>
              <a:spcBef>
                <a:spcPts val="907"/>
              </a:spcBef>
              <a:buFont typeface="Arial"/>
              <a:buChar char="•"/>
            </a:pPr>
            <a:r>
              <a:rPr lang="en-US" sz="2199" spc="-109" dirty="0">
                <a:solidFill>
                  <a:srgbClr val="242424"/>
                </a:solidFill>
                <a:latin typeface="Raleway"/>
              </a:rPr>
              <a:t>I have used Pearson’s correlation coefficient to check the correlation between dependent and independent features. </a:t>
            </a:r>
          </a:p>
          <a:p>
            <a:pPr marL="474979" lvl="1" indent="-237490">
              <a:lnSpc>
                <a:spcPts val="2419"/>
              </a:lnSpc>
              <a:spcBef>
                <a:spcPts val="906"/>
              </a:spcBef>
              <a:buFont typeface="Arial"/>
              <a:buChar char="•"/>
            </a:pPr>
            <a:r>
              <a:rPr lang="en-US" sz="2199" spc="-109" dirty="0">
                <a:solidFill>
                  <a:srgbClr val="242424"/>
                </a:solidFill>
                <a:latin typeface="Raleway"/>
              </a:rPr>
              <a:t>I have used standardization and also checked Multicollinearity and dropped columns.</a:t>
            </a:r>
          </a:p>
          <a:p>
            <a:pPr marL="474979" lvl="1" indent="-237490">
              <a:lnSpc>
                <a:spcPts val="2419"/>
              </a:lnSpc>
              <a:spcBef>
                <a:spcPts val="907"/>
              </a:spcBef>
              <a:buFont typeface="Arial"/>
              <a:buChar char="•"/>
            </a:pPr>
            <a:r>
              <a:rPr lang="en-US" sz="2199" spc="-109" dirty="0">
                <a:solidFill>
                  <a:srgbClr val="242424"/>
                </a:solidFill>
                <a:latin typeface="Raleway"/>
              </a:rPr>
              <a:t>Next step was model building with all regression algorithms.</a:t>
            </a:r>
          </a:p>
          <a:p>
            <a:pPr>
              <a:lnSpc>
                <a:spcPts val="2419"/>
              </a:lnSpc>
              <a:spcBef>
                <a:spcPts val="1814"/>
              </a:spcBef>
            </a:pPr>
            <a:endParaRPr lang="en-US" sz="2199" spc="-109" dirty="0">
              <a:solidFill>
                <a:srgbClr val="242424"/>
              </a:solidFill>
              <a:latin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71538"/>
            <a:ext cx="8259701" cy="7332036"/>
            <a:chOff x="0" y="-209550"/>
            <a:chExt cx="11012934" cy="9776049"/>
          </a:xfrm>
        </p:grpSpPr>
        <p:sp>
          <p:nvSpPr>
            <p:cNvPr id="3" name="TextBox 3"/>
            <p:cNvSpPr txBox="1"/>
            <p:nvPr/>
          </p:nvSpPr>
          <p:spPr>
            <a:xfrm>
              <a:off x="0" y="-209550"/>
              <a:ext cx="11012934" cy="1448224"/>
            </a:xfrm>
            <a:prstGeom prst="rect">
              <a:avLst/>
            </a:prstGeom>
          </p:spPr>
          <p:txBody>
            <a:bodyPr lIns="0" tIns="0" rIns="0" bIns="0" rtlCol="0" anchor="t">
              <a:spAutoFit/>
            </a:bodyPr>
            <a:lstStyle/>
            <a:p>
              <a:pPr marL="0" lvl="1" indent="0" algn="l">
                <a:lnSpc>
                  <a:spcPts val="9454"/>
                </a:lnSpc>
                <a:spcBef>
                  <a:spcPts val="7091"/>
                </a:spcBef>
              </a:pPr>
              <a:r>
                <a:rPr lang="en-US" sz="6099" spc="365">
                  <a:solidFill>
                    <a:srgbClr val="242424"/>
                  </a:solidFill>
                  <a:latin typeface="Raleway Bold"/>
                </a:rPr>
                <a:t>MODEL BUILDING</a:t>
              </a:r>
            </a:p>
          </p:txBody>
        </p:sp>
        <p:sp>
          <p:nvSpPr>
            <p:cNvPr id="4" name="TextBox 4"/>
            <p:cNvSpPr txBox="1"/>
            <p:nvPr/>
          </p:nvSpPr>
          <p:spPr>
            <a:xfrm>
              <a:off x="0" y="1397509"/>
              <a:ext cx="11012934" cy="8168990"/>
            </a:xfrm>
            <a:prstGeom prst="rect">
              <a:avLst/>
            </a:prstGeom>
          </p:spPr>
          <p:txBody>
            <a:bodyPr lIns="0" tIns="0" rIns="0" bIns="0" rtlCol="0" anchor="t">
              <a:spAutoFit/>
            </a:bodyPr>
            <a:lstStyle/>
            <a:p>
              <a:pPr>
                <a:lnSpc>
                  <a:spcPts val="3299"/>
                </a:lnSpc>
                <a:spcBef>
                  <a:spcPts val="2474"/>
                </a:spcBef>
              </a:pPr>
              <a:r>
                <a:rPr lang="en-US" sz="2199" spc="21" dirty="0">
                  <a:solidFill>
                    <a:srgbClr val="242424"/>
                  </a:solidFill>
                  <a:latin typeface="Raleway"/>
                </a:rPr>
                <a:t>Since our Target is </a:t>
              </a:r>
              <a:r>
                <a:rPr lang="en-US" sz="2199" spc="21" dirty="0" err="1">
                  <a:solidFill>
                    <a:srgbClr val="242424"/>
                  </a:solidFill>
                  <a:latin typeface="Raleway"/>
                </a:rPr>
                <a:t>SalePrice</a:t>
              </a:r>
              <a:r>
                <a:rPr lang="en-US" sz="2199" spc="21" dirty="0">
                  <a:solidFill>
                    <a:srgbClr val="242424"/>
                  </a:solidFill>
                  <a:latin typeface="Raleway"/>
                </a:rPr>
                <a:t> which is continuous, I have a Regression Problem. I have used 5 different algorithms to build the models and found the R2 score and CV Score of each one of them. I have finally decided to select the model which has the least difference between R2 and CV Score and that model is Random Forest Regressor model.</a:t>
              </a:r>
            </a:p>
            <a:p>
              <a:pPr>
                <a:lnSpc>
                  <a:spcPts val="3299"/>
                </a:lnSpc>
                <a:spcBef>
                  <a:spcPts val="2474"/>
                </a:spcBef>
              </a:pPr>
              <a:r>
                <a:rPr lang="en-US" sz="2199" spc="12" dirty="0">
                  <a:solidFill>
                    <a:srgbClr val="242424"/>
                  </a:solidFill>
                  <a:latin typeface="Arimo"/>
                </a:rPr>
                <a:t>I have Used: </a:t>
              </a:r>
            </a:p>
            <a:p>
              <a:pPr marL="474979" lvl="1" indent="-237490">
                <a:lnSpc>
                  <a:spcPts val="3299"/>
                </a:lnSpc>
                <a:spcBef>
                  <a:spcPts val="1237"/>
                </a:spcBef>
                <a:buFont typeface="Arial"/>
                <a:buChar char="•"/>
              </a:pPr>
              <a:r>
                <a:rPr lang="en-US" sz="2199" spc="12" dirty="0">
                  <a:solidFill>
                    <a:srgbClr val="242424"/>
                  </a:solidFill>
                  <a:latin typeface="Arimo Bold"/>
                </a:rPr>
                <a:t>Linear Regression</a:t>
              </a:r>
            </a:p>
            <a:p>
              <a:pPr marL="474979" lvl="1" indent="-237490">
                <a:lnSpc>
                  <a:spcPts val="3299"/>
                </a:lnSpc>
                <a:spcBef>
                  <a:spcPts val="1237"/>
                </a:spcBef>
                <a:buFont typeface="Arial"/>
                <a:buChar char="•"/>
              </a:pPr>
              <a:r>
                <a:rPr lang="en-US" sz="2199" spc="12" dirty="0">
                  <a:solidFill>
                    <a:srgbClr val="242424"/>
                  </a:solidFill>
                  <a:latin typeface="Arimo Bold"/>
                </a:rPr>
                <a:t>KNN Regressor</a:t>
              </a:r>
            </a:p>
            <a:p>
              <a:pPr marL="474979" lvl="1" indent="-237490">
                <a:lnSpc>
                  <a:spcPts val="3299"/>
                </a:lnSpc>
                <a:spcBef>
                  <a:spcPts val="1237"/>
                </a:spcBef>
                <a:buFont typeface="Arial"/>
                <a:buChar char="•"/>
              </a:pPr>
              <a:r>
                <a:rPr lang="en-US" sz="2199" spc="12" dirty="0">
                  <a:solidFill>
                    <a:srgbClr val="242424"/>
                  </a:solidFill>
                  <a:latin typeface="Arimo Bold"/>
                </a:rPr>
                <a:t>Random Forest Regressor</a:t>
              </a:r>
            </a:p>
            <a:p>
              <a:pPr marL="474979" lvl="1" indent="-237490">
                <a:lnSpc>
                  <a:spcPts val="3299"/>
                </a:lnSpc>
                <a:spcBef>
                  <a:spcPts val="1237"/>
                </a:spcBef>
                <a:buFont typeface="Arial"/>
                <a:buChar char="•"/>
              </a:pPr>
              <a:r>
                <a:rPr lang="en-US" sz="2199" spc="12" dirty="0">
                  <a:solidFill>
                    <a:srgbClr val="242424"/>
                  </a:solidFill>
                  <a:latin typeface="Arimo Bold"/>
                </a:rPr>
                <a:t>XGB Regressor </a:t>
              </a:r>
            </a:p>
            <a:p>
              <a:pPr marL="474979" lvl="1" indent="-237490">
                <a:lnSpc>
                  <a:spcPts val="3299"/>
                </a:lnSpc>
                <a:spcBef>
                  <a:spcPts val="1237"/>
                </a:spcBef>
                <a:buFont typeface="Arial"/>
                <a:buChar char="•"/>
              </a:pPr>
              <a:r>
                <a:rPr lang="en-US" sz="2199" spc="12" dirty="0">
                  <a:solidFill>
                    <a:srgbClr val="242424"/>
                  </a:solidFill>
                  <a:latin typeface="Arimo Bold"/>
                </a:rPr>
                <a:t>Gradient Boosting Regressor.</a:t>
              </a:r>
            </a:p>
          </p:txBody>
        </p:sp>
      </p:grpSp>
      <p:grpSp>
        <p:nvGrpSpPr>
          <p:cNvPr id="5" name="Group 5"/>
          <p:cNvGrpSpPr/>
          <p:nvPr/>
        </p:nvGrpSpPr>
        <p:grpSpPr>
          <a:xfrm>
            <a:off x="7429500" y="0"/>
            <a:ext cx="1714500" cy="1714500"/>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7" name="Picture 7"/>
          <p:cNvPicPr>
            <a:picLocks noChangeAspect="1"/>
          </p:cNvPicPr>
          <p:nvPr/>
        </p:nvPicPr>
        <p:blipFill>
          <a:blip r:embed="rId2"/>
          <a:srcRect l="22644" t="38879" r="13264"/>
          <a:stretch>
            <a:fillRect/>
          </a:stretch>
        </p:blipFill>
        <p:spPr>
          <a:xfrm>
            <a:off x="0" y="0"/>
            <a:ext cx="7429500" cy="10287000"/>
          </a:xfrm>
          <a:prstGeom prst="rect">
            <a:avLst/>
          </a:prstGeom>
        </p:spPr>
      </p:pic>
      <p:grpSp>
        <p:nvGrpSpPr>
          <p:cNvPr id="8" name="Group 8"/>
          <p:cNvGrpSpPr/>
          <p:nvPr/>
        </p:nvGrpSpPr>
        <p:grpSpPr>
          <a:xfrm>
            <a:off x="0" y="8572500"/>
            <a:ext cx="1714500" cy="171450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023" r="49579"/>
          <a:stretch>
            <a:fillRect/>
          </a:stretch>
        </p:blipFill>
        <p:spPr>
          <a:xfrm>
            <a:off x="0" y="0"/>
            <a:ext cx="5361313" cy="10287000"/>
          </a:xfrm>
          <a:prstGeom prst="rect">
            <a:avLst/>
          </a:prstGeom>
        </p:spPr>
      </p:pic>
      <p:grpSp>
        <p:nvGrpSpPr>
          <p:cNvPr id="3" name="Group 3"/>
          <p:cNvGrpSpPr/>
          <p:nvPr/>
        </p:nvGrpSpPr>
        <p:grpSpPr>
          <a:xfrm>
            <a:off x="5500516" y="0"/>
            <a:ext cx="1714500" cy="171450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5" name="Picture 5"/>
          <p:cNvPicPr>
            <a:picLocks noChangeAspect="1"/>
          </p:cNvPicPr>
          <p:nvPr/>
        </p:nvPicPr>
        <p:blipFill>
          <a:blip r:embed="rId3"/>
          <a:srcRect/>
          <a:stretch>
            <a:fillRect/>
          </a:stretch>
        </p:blipFill>
        <p:spPr>
          <a:xfrm>
            <a:off x="5500516" y="3891191"/>
            <a:ext cx="11704591" cy="2300903"/>
          </a:xfrm>
          <a:prstGeom prst="rect">
            <a:avLst/>
          </a:prstGeom>
        </p:spPr>
      </p:pic>
      <p:pic>
        <p:nvPicPr>
          <p:cNvPr id="6" name="Picture 6"/>
          <p:cNvPicPr>
            <a:picLocks noChangeAspect="1"/>
          </p:cNvPicPr>
          <p:nvPr/>
        </p:nvPicPr>
        <p:blipFill>
          <a:blip r:embed="rId4"/>
          <a:srcRect/>
          <a:stretch>
            <a:fillRect/>
          </a:stretch>
        </p:blipFill>
        <p:spPr>
          <a:xfrm>
            <a:off x="10864353" y="6867924"/>
            <a:ext cx="7140235" cy="2588335"/>
          </a:xfrm>
          <a:prstGeom prst="rect">
            <a:avLst/>
          </a:prstGeom>
        </p:spPr>
      </p:pic>
      <p:sp>
        <p:nvSpPr>
          <p:cNvPr id="7" name="TextBox 7"/>
          <p:cNvSpPr txBox="1"/>
          <p:nvPr/>
        </p:nvSpPr>
        <p:spPr>
          <a:xfrm>
            <a:off x="5500516" y="1963450"/>
            <a:ext cx="11570426" cy="1927741"/>
          </a:xfrm>
          <a:prstGeom prst="rect">
            <a:avLst/>
          </a:prstGeom>
        </p:spPr>
        <p:txBody>
          <a:bodyPr lIns="0" tIns="0" rIns="0" bIns="0" rtlCol="0" anchor="t">
            <a:spAutoFit/>
          </a:bodyPr>
          <a:lstStyle/>
          <a:p>
            <a:pPr>
              <a:lnSpc>
                <a:spcPts val="6159"/>
              </a:lnSpc>
              <a:spcBef>
                <a:spcPts val="9239"/>
              </a:spcBef>
            </a:pPr>
            <a:r>
              <a:rPr lang="en-US" sz="5599" spc="-279">
                <a:solidFill>
                  <a:srgbClr val="242424"/>
                </a:solidFill>
                <a:latin typeface="Raleway Bold"/>
              </a:rPr>
              <a:t>Linear Regression:</a:t>
            </a:r>
          </a:p>
          <a:p>
            <a:pPr>
              <a:lnSpc>
                <a:spcPts val="2419"/>
              </a:lnSpc>
              <a:spcBef>
                <a:spcPts val="1814"/>
              </a:spcBef>
            </a:pPr>
            <a:r>
              <a:rPr lang="en-US" sz="2199" spc="-109">
                <a:solidFill>
                  <a:srgbClr val="242424"/>
                </a:solidFill>
                <a:latin typeface="Raleway"/>
              </a:rPr>
              <a:t>At first, I found the best Random state for which I got the best score and performed a train-test-split to fit the model. My score for Linear regression model is 85.69% and CV Score of 79.97%. I have tuned with the best parameters, but score remained the same.</a:t>
            </a:r>
          </a:p>
        </p:txBody>
      </p:sp>
      <p:sp>
        <p:nvSpPr>
          <p:cNvPr id="8" name="TextBox 8"/>
          <p:cNvSpPr txBox="1"/>
          <p:nvPr/>
        </p:nvSpPr>
        <p:spPr>
          <a:xfrm>
            <a:off x="5500516" y="6309318"/>
            <a:ext cx="5220962" cy="3146941"/>
          </a:xfrm>
          <a:prstGeom prst="rect">
            <a:avLst/>
          </a:prstGeom>
        </p:spPr>
        <p:txBody>
          <a:bodyPr lIns="0" tIns="0" rIns="0" bIns="0" rtlCol="0" anchor="t">
            <a:spAutoFit/>
          </a:bodyPr>
          <a:lstStyle/>
          <a:p>
            <a:pPr>
              <a:lnSpc>
                <a:spcPts val="6159"/>
              </a:lnSpc>
              <a:spcBef>
                <a:spcPts val="9239"/>
              </a:spcBef>
            </a:pPr>
            <a:r>
              <a:rPr lang="en-US" sz="5599" spc="-279">
                <a:solidFill>
                  <a:srgbClr val="242424"/>
                </a:solidFill>
                <a:latin typeface="Raleway Bold"/>
              </a:rPr>
              <a:t>KNN Regressor:</a:t>
            </a:r>
          </a:p>
          <a:p>
            <a:pPr>
              <a:lnSpc>
                <a:spcPts val="2419"/>
              </a:lnSpc>
              <a:spcBef>
                <a:spcPts val="1814"/>
              </a:spcBef>
            </a:pPr>
            <a:r>
              <a:rPr lang="en-US" sz="2199" spc="-109">
                <a:solidFill>
                  <a:srgbClr val="242424"/>
                </a:solidFill>
                <a:latin typeface="Raleway"/>
              </a:rPr>
              <a:t>I found the best random state which yields the best score and then fit the model. R2 score for KNN Regressor was 82.75% and CV Score of 73.43%. I have tuned with different parameters, but the score has not improved. The regplot of actual and predicted values using KNN 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4" name="AutoShape 4"/>
          <p:cNvSpPr/>
          <p:nvPr/>
        </p:nvSpPr>
        <p:spPr>
          <a:xfrm>
            <a:off x="8547406" y="1014628"/>
            <a:ext cx="8026094" cy="8031272"/>
          </a:xfrm>
          <a:prstGeom prst="rect">
            <a:avLst/>
          </a:prstGeom>
          <a:solidFill>
            <a:srgbClr val="242424"/>
          </a:solidFill>
        </p:spPr>
      </p:sp>
      <p:pic>
        <p:nvPicPr>
          <p:cNvPr id="5" name="Picture 5"/>
          <p:cNvPicPr>
            <a:picLocks noChangeAspect="1"/>
          </p:cNvPicPr>
          <p:nvPr/>
        </p:nvPicPr>
        <p:blipFill>
          <a:blip r:embed="rId2"/>
          <a:srcRect t="9109" b="9109"/>
          <a:stretch>
            <a:fillRect/>
          </a:stretch>
        </p:blipFill>
        <p:spPr>
          <a:xfrm>
            <a:off x="1294427" y="1014628"/>
            <a:ext cx="6555147" cy="8031272"/>
          </a:xfrm>
          <a:prstGeom prst="rect">
            <a:avLst/>
          </a:prstGeom>
        </p:spPr>
      </p:pic>
      <p:grpSp>
        <p:nvGrpSpPr>
          <p:cNvPr id="6" name="Group 6"/>
          <p:cNvGrpSpPr/>
          <p:nvPr/>
        </p:nvGrpSpPr>
        <p:grpSpPr>
          <a:xfrm>
            <a:off x="1294427" y="1014628"/>
            <a:ext cx="1714500" cy="171450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8" name="TextBox 8"/>
          <p:cNvSpPr txBox="1"/>
          <p:nvPr/>
        </p:nvSpPr>
        <p:spPr>
          <a:xfrm>
            <a:off x="8628943" y="1673876"/>
            <a:ext cx="7863021" cy="2180084"/>
          </a:xfrm>
          <a:prstGeom prst="rect">
            <a:avLst/>
          </a:prstGeom>
        </p:spPr>
        <p:txBody>
          <a:bodyPr wrap="square" lIns="0" tIns="0" rIns="0" bIns="0" rtlCol="0" anchor="t">
            <a:spAutoFit/>
          </a:bodyPr>
          <a:lstStyle/>
          <a:p>
            <a:pPr>
              <a:lnSpc>
                <a:spcPts val="6159"/>
              </a:lnSpc>
              <a:spcBef>
                <a:spcPts val="9239"/>
              </a:spcBef>
            </a:pPr>
            <a:r>
              <a:rPr lang="en-US" sz="5599" dirty="0">
                <a:solidFill>
                  <a:srgbClr val="FFFFFF"/>
                </a:solidFill>
                <a:latin typeface="Raleway Bold"/>
              </a:rPr>
              <a:t>XGB Regressor:</a:t>
            </a:r>
          </a:p>
          <a:p>
            <a:pPr>
              <a:lnSpc>
                <a:spcPts val="2419"/>
              </a:lnSpc>
              <a:spcBef>
                <a:spcPts val="1814"/>
              </a:spcBef>
            </a:pPr>
            <a:r>
              <a:rPr lang="en-US" sz="2199" dirty="0">
                <a:solidFill>
                  <a:srgbClr val="FFFFFF"/>
                </a:solidFill>
                <a:latin typeface="Raleway"/>
              </a:rPr>
              <a:t>The R2 score of XGB Regressor was 88.92% and CV Score of 83.30%. Score did not improve after Hyper parameter tuning.</a:t>
            </a:r>
          </a:p>
          <a:p>
            <a:pPr>
              <a:lnSpc>
                <a:spcPts val="2419"/>
              </a:lnSpc>
              <a:spcBef>
                <a:spcPts val="1814"/>
              </a:spcBef>
            </a:pPr>
            <a:endParaRPr lang="en-US" sz="2199" dirty="0">
              <a:solidFill>
                <a:srgbClr val="FFFFFF"/>
              </a:solidFill>
              <a:latin typeface="Raleway"/>
            </a:endParaRPr>
          </a:p>
        </p:txBody>
      </p:sp>
      <p:sp>
        <p:nvSpPr>
          <p:cNvPr id="9" name="TextBox 9"/>
          <p:cNvSpPr txBox="1"/>
          <p:nvPr/>
        </p:nvSpPr>
        <p:spPr>
          <a:xfrm>
            <a:off x="8628943" y="4687364"/>
            <a:ext cx="7863021" cy="3052118"/>
          </a:xfrm>
          <a:prstGeom prst="rect">
            <a:avLst/>
          </a:prstGeom>
        </p:spPr>
        <p:txBody>
          <a:bodyPr lIns="0" tIns="0" rIns="0" bIns="0" rtlCol="0" anchor="t">
            <a:spAutoFit/>
          </a:bodyPr>
          <a:lstStyle/>
          <a:p>
            <a:pPr>
              <a:lnSpc>
                <a:spcPts val="6159"/>
              </a:lnSpc>
              <a:spcBef>
                <a:spcPts val="9239"/>
              </a:spcBef>
            </a:pPr>
            <a:r>
              <a:rPr lang="en-US" sz="5599" dirty="0">
                <a:solidFill>
                  <a:srgbClr val="FFFFFF"/>
                </a:solidFill>
                <a:latin typeface="Raleway Bold"/>
              </a:rPr>
              <a:t>Gradient Boosting Regressor:</a:t>
            </a:r>
          </a:p>
          <a:p>
            <a:pPr>
              <a:lnSpc>
                <a:spcPts val="2419"/>
              </a:lnSpc>
              <a:spcBef>
                <a:spcPts val="1814"/>
              </a:spcBef>
            </a:pPr>
            <a:r>
              <a:rPr lang="en-US" sz="2199" dirty="0" err="1">
                <a:solidFill>
                  <a:srgbClr val="FFFFFF"/>
                </a:solidFill>
                <a:latin typeface="Raleway"/>
              </a:rPr>
              <a:t>TThe</a:t>
            </a:r>
            <a:r>
              <a:rPr lang="en-US" sz="2199" dirty="0">
                <a:solidFill>
                  <a:srgbClr val="FFFFFF"/>
                </a:solidFill>
                <a:latin typeface="Raleway"/>
              </a:rPr>
              <a:t> r2 score of Gradient boosting was the highest among all other models which is 90.78%. But the CV score was comparatively low, and the difference is more than my best model. CV Score of GBR is 83.14%.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4" name="Picture 4"/>
          <p:cNvPicPr>
            <a:picLocks noChangeAspect="1"/>
          </p:cNvPicPr>
          <p:nvPr/>
        </p:nvPicPr>
        <p:blipFill>
          <a:blip r:embed="rId2"/>
          <a:srcRect l="582" t="1359" b="1359"/>
          <a:stretch>
            <a:fillRect/>
          </a:stretch>
        </p:blipFill>
        <p:spPr>
          <a:xfrm>
            <a:off x="9983974" y="6287252"/>
            <a:ext cx="7275326" cy="2833735"/>
          </a:xfrm>
          <a:prstGeom prst="rect">
            <a:avLst/>
          </a:prstGeom>
        </p:spPr>
      </p:pic>
      <p:pic>
        <p:nvPicPr>
          <p:cNvPr id="5" name="Picture 5"/>
          <p:cNvPicPr>
            <a:picLocks noChangeAspect="1"/>
          </p:cNvPicPr>
          <p:nvPr/>
        </p:nvPicPr>
        <p:blipFill>
          <a:blip r:embed="rId3"/>
          <a:srcRect t="540" b="540"/>
          <a:stretch>
            <a:fillRect/>
          </a:stretch>
        </p:blipFill>
        <p:spPr>
          <a:xfrm>
            <a:off x="1028700" y="3108781"/>
            <a:ext cx="16230600" cy="2367119"/>
          </a:xfrm>
          <a:prstGeom prst="rect">
            <a:avLst/>
          </a:prstGeom>
        </p:spPr>
      </p:pic>
      <p:pic>
        <p:nvPicPr>
          <p:cNvPr id="6" name="Picture 6"/>
          <p:cNvPicPr>
            <a:picLocks noChangeAspect="1"/>
          </p:cNvPicPr>
          <p:nvPr/>
        </p:nvPicPr>
        <p:blipFill>
          <a:blip r:embed="rId4"/>
          <a:srcRect r="48786"/>
          <a:stretch>
            <a:fillRect/>
          </a:stretch>
        </p:blipFill>
        <p:spPr>
          <a:xfrm>
            <a:off x="1454445" y="7092631"/>
            <a:ext cx="7433305" cy="1085474"/>
          </a:xfrm>
          <a:prstGeom prst="rect">
            <a:avLst/>
          </a:prstGeom>
        </p:spPr>
      </p:pic>
      <p:sp>
        <p:nvSpPr>
          <p:cNvPr id="7" name="TextBox 7"/>
          <p:cNvSpPr txBox="1"/>
          <p:nvPr/>
        </p:nvSpPr>
        <p:spPr>
          <a:xfrm>
            <a:off x="1028700" y="904037"/>
            <a:ext cx="16230600" cy="2000548"/>
          </a:xfrm>
          <a:prstGeom prst="rect">
            <a:avLst/>
          </a:prstGeom>
        </p:spPr>
        <p:txBody>
          <a:bodyPr lIns="0" tIns="0" rIns="0" bIns="0" rtlCol="0" anchor="t">
            <a:spAutoFit/>
          </a:bodyPr>
          <a:lstStyle/>
          <a:p>
            <a:pPr>
              <a:lnSpc>
                <a:spcPts val="6159"/>
              </a:lnSpc>
              <a:spcBef>
                <a:spcPts val="9239"/>
              </a:spcBef>
            </a:pPr>
            <a:r>
              <a:rPr lang="en-US" sz="5599" dirty="0">
                <a:solidFill>
                  <a:srgbClr val="242424"/>
                </a:solidFill>
                <a:latin typeface="Raleway Bold"/>
              </a:rPr>
              <a:t>Random Forest Regressor:</a:t>
            </a:r>
          </a:p>
          <a:p>
            <a:pPr>
              <a:lnSpc>
                <a:spcPts val="2529"/>
              </a:lnSpc>
              <a:spcBef>
                <a:spcPts val="1897"/>
              </a:spcBef>
            </a:pPr>
            <a:r>
              <a:rPr lang="en-US" sz="2299" dirty="0">
                <a:solidFill>
                  <a:srgbClr val="242424"/>
                </a:solidFill>
                <a:latin typeface="Raleway"/>
              </a:rPr>
              <a:t>I first found the best random state and fit the model. I got a score of 89.89% and a CV Score of 83.92%. Hence, I selected the random forest as the best model and saved the model. While performing the fitting of the final model, my score was improved, and it became 90.02%. Hyper parameter tuning of the model did not increase my score.</a:t>
            </a:r>
          </a:p>
        </p:txBody>
      </p:sp>
      <p:sp>
        <p:nvSpPr>
          <p:cNvPr id="8" name="TextBox 8"/>
          <p:cNvSpPr txBox="1"/>
          <p:nvPr/>
        </p:nvSpPr>
        <p:spPr>
          <a:xfrm>
            <a:off x="10744200" y="5075672"/>
            <a:ext cx="6515099" cy="808042"/>
          </a:xfrm>
          <a:prstGeom prst="rect">
            <a:avLst/>
          </a:prstGeom>
        </p:spPr>
        <p:txBody>
          <a:bodyPr wrap="square" lIns="0" tIns="0" rIns="0" bIns="0" rtlCol="0" anchor="t">
            <a:spAutoFit/>
          </a:bodyPr>
          <a:lstStyle/>
          <a:p>
            <a:pPr>
              <a:lnSpc>
                <a:spcPts val="3299"/>
              </a:lnSpc>
              <a:spcBef>
                <a:spcPct val="0"/>
              </a:spcBef>
            </a:pPr>
            <a:r>
              <a:rPr lang="en-US" sz="2199" spc="21" dirty="0">
                <a:solidFill>
                  <a:srgbClr val="242424"/>
                </a:solidFill>
                <a:latin typeface="Raleway Bold"/>
              </a:rPr>
              <a:t>The </a:t>
            </a:r>
            <a:r>
              <a:rPr lang="en-US" sz="2199" spc="21" dirty="0" err="1">
                <a:solidFill>
                  <a:srgbClr val="242424"/>
                </a:solidFill>
                <a:latin typeface="Raleway Bold"/>
              </a:rPr>
              <a:t>regplot</a:t>
            </a:r>
            <a:r>
              <a:rPr lang="en-US" sz="2199" spc="21" dirty="0">
                <a:solidFill>
                  <a:srgbClr val="242424"/>
                </a:solidFill>
                <a:latin typeface="Raleway Bold"/>
              </a:rPr>
              <a:t> of actual VS Predicted for </a:t>
            </a:r>
          </a:p>
          <a:p>
            <a:pPr>
              <a:lnSpc>
                <a:spcPts val="3299"/>
              </a:lnSpc>
              <a:spcBef>
                <a:spcPct val="0"/>
              </a:spcBef>
            </a:pPr>
            <a:r>
              <a:rPr lang="en-US" sz="2199" spc="21" dirty="0">
                <a:solidFill>
                  <a:srgbClr val="242424"/>
                </a:solidFill>
                <a:latin typeface="Raleway Bold"/>
              </a:rPr>
              <a:t>Random Forest model shows it’s a good model.</a:t>
            </a:r>
          </a:p>
        </p:txBody>
      </p:sp>
      <p:sp>
        <p:nvSpPr>
          <p:cNvPr id="9" name="TextBox 9"/>
          <p:cNvSpPr txBox="1"/>
          <p:nvPr/>
        </p:nvSpPr>
        <p:spPr>
          <a:xfrm>
            <a:off x="3124200" y="6435555"/>
            <a:ext cx="3180744" cy="392430"/>
          </a:xfrm>
          <a:prstGeom prst="rect">
            <a:avLst/>
          </a:prstGeom>
        </p:spPr>
        <p:txBody>
          <a:bodyPr wrap="square" lIns="0" tIns="0" rIns="0" bIns="0" rtlCol="0" anchor="t">
            <a:spAutoFit/>
          </a:bodyPr>
          <a:lstStyle/>
          <a:p>
            <a:pPr algn="ctr">
              <a:lnSpc>
                <a:spcPts val="3299"/>
              </a:lnSpc>
              <a:spcBef>
                <a:spcPct val="0"/>
              </a:spcBef>
            </a:pPr>
            <a:r>
              <a:rPr lang="en-US" sz="2199" spc="21" dirty="0">
                <a:solidFill>
                  <a:srgbClr val="242424"/>
                </a:solidFill>
                <a:latin typeface="Raleway Bold"/>
              </a:rPr>
              <a:t>The CV Score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4" name="AutoShape 4"/>
          <p:cNvSpPr/>
          <p:nvPr/>
        </p:nvSpPr>
        <p:spPr>
          <a:xfrm>
            <a:off x="0" y="0"/>
            <a:ext cx="9144000" cy="3429000"/>
          </a:xfrm>
          <a:prstGeom prst="rect">
            <a:avLst/>
          </a:prstGeom>
          <a:solidFill>
            <a:srgbClr val="242424"/>
          </a:solidFill>
        </p:spPr>
      </p:sp>
      <p:pic>
        <p:nvPicPr>
          <p:cNvPr id="5" name="Picture 5"/>
          <p:cNvPicPr>
            <a:picLocks noChangeAspect="1"/>
          </p:cNvPicPr>
          <p:nvPr/>
        </p:nvPicPr>
        <p:blipFill>
          <a:blip r:embed="rId2"/>
          <a:srcRect l="15064" r="28037"/>
          <a:stretch>
            <a:fillRect/>
          </a:stretch>
        </p:blipFill>
        <p:spPr>
          <a:xfrm>
            <a:off x="9380496" y="817976"/>
            <a:ext cx="7878804" cy="7754524"/>
          </a:xfrm>
          <a:prstGeom prst="rect">
            <a:avLst/>
          </a:prstGeom>
        </p:spPr>
      </p:pic>
      <p:sp>
        <p:nvSpPr>
          <p:cNvPr id="6" name="TextBox 6"/>
          <p:cNvSpPr txBox="1"/>
          <p:nvPr/>
        </p:nvSpPr>
        <p:spPr>
          <a:xfrm>
            <a:off x="1200150" y="1076325"/>
            <a:ext cx="6534150" cy="835660"/>
          </a:xfrm>
          <a:prstGeom prst="rect">
            <a:avLst/>
          </a:prstGeom>
        </p:spPr>
        <p:txBody>
          <a:bodyPr lIns="0" tIns="0" rIns="0" bIns="0" rtlCol="0" anchor="t">
            <a:spAutoFit/>
          </a:bodyPr>
          <a:lstStyle/>
          <a:p>
            <a:pPr>
              <a:lnSpc>
                <a:spcPts val="6379"/>
              </a:lnSpc>
              <a:spcBef>
                <a:spcPts val="4784"/>
              </a:spcBef>
            </a:pPr>
            <a:r>
              <a:rPr lang="en-US" sz="5799" spc="-289">
                <a:solidFill>
                  <a:srgbClr val="FFE247"/>
                </a:solidFill>
                <a:latin typeface="Raleway Bold"/>
              </a:rPr>
              <a:t>AGENDA</a:t>
            </a:r>
          </a:p>
        </p:txBody>
      </p:sp>
      <p:sp>
        <p:nvSpPr>
          <p:cNvPr id="7" name="TextBox 7"/>
          <p:cNvSpPr txBox="1"/>
          <p:nvPr/>
        </p:nvSpPr>
        <p:spPr>
          <a:xfrm>
            <a:off x="378305" y="3656586"/>
            <a:ext cx="8765695" cy="6363454"/>
          </a:xfrm>
          <a:prstGeom prst="rect">
            <a:avLst/>
          </a:prstGeom>
        </p:spPr>
        <p:txBody>
          <a:bodyPr lIns="0" tIns="0" rIns="0" bIns="0" rtlCol="0" anchor="t">
            <a:spAutoFit/>
          </a:bodyPr>
          <a:lstStyle/>
          <a:p>
            <a:pPr marL="561339" lvl="1" indent="-280669">
              <a:lnSpc>
                <a:spcPts val="2599"/>
              </a:lnSpc>
              <a:spcBef>
                <a:spcPts val="974"/>
              </a:spcBef>
              <a:buFont typeface="Arial"/>
              <a:buChar char="•"/>
            </a:pPr>
            <a:r>
              <a:rPr lang="en-US" sz="2599" spc="25" dirty="0">
                <a:solidFill>
                  <a:srgbClr val="242424"/>
                </a:solidFill>
                <a:latin typeface="Raleway"/>
              </a:rPr>
              <a:t>Overview.</a:t>
            </a:r>
          </a:p>
          <a:p>
            <a:pPr marL="561339" lvl="1" indent="-280669">
              <a:lnSpc>
                <a:spcPts val="2599"/>
              </a:lnSpc>
              <a:spcBef>
                <a:spcPts val="974"/>
              </a:spcBef>
              <a:buFont typeface="Arial"/>
              <a:buChar char="•"/>
            </a:pPr>
            <a:r>
              <a:rPr lang="en-US" sz="2599" spc="25" dirty="0">
                <a:solidFill>
                  <a:srgbClr val="242424"/>
                </a:solidFill>
                <a:latin typeface="Raleway"/>
              </a:rPr>
              <a:t>Problem Statement.</a:t>
            </a:r>
          </a:p>
          <a:p>
            <a:pPr marL="561339" lvl="1" indent="-280669">
              <a:lnSpc>
                <a:spcPts val="2599"/>
              </a:lnSpc>
              <a:spcBef>
                <a:spcPts val="974"/>
              </a:spcBef>
              <a:buFont typeface="Arial"/>
              <a:buChar char="•"/>
            </a:pPr>
            <a:r>
              <a:rPr lang="en-US" sz="2599" spc="25" dirty="0">
                <a:solidFill>
                  <a:srgbClr val="242424"/>
                </a:solidFill>
                <a:latin typeface="Raleway"/>
              </a:rPr>
              <a:t>Problem Understanding.</a:t>
            </a:r>
          </a:p>
          <a:p>
            <a:pPr marL="561339" lvl="1" indent="-280669">
              <a:lnSpc>
                <a:spcPts val="2599"/>
              </a:lnSpc>
              <a:spcBef>
                <a:spcPts val="974"/>
              </a:spcBef>
              <a:buFont typeface="Arial"/>
              <a:buChar char="•"/>
            </a:pPr>
            <a:r>
              <a:rPr lang="en-US" sz="2599" spc="25" dirty="0">
                <a:solidFill>
                  <a:srgbClr val="242424"/>
                </a:solidFill>
                <a:latin typeface="Raleway"/>
              </a:rPr>
              <a:t>Housing Price Prediction and importance</a:t>
            </a:r>
          </a:p>
          <a:p>
            <a:pPr marL="561339" lvl="1" indent="-280669">
              <a:lnSpc>
                <a:spcPts val="2599"/>
              </a:lnSpc>
              <a:spcBef>
                <a:spcPts val="974"/>
              </a:spcBef>
              <a:buFont typeface="Arial"/>
              <a:buChar char="•"/>
            </a:pPr>
            <a:r>
              <a:rPr lang="en-US" sz="2599" spc="25" dirty="0">
                <a:solidFill>
                  <a:srgbClr val="242424"/>
                </a:solidFill>
                <a:latin typeface="Raleway"/>
              </a:rPr>
              <a:t>Exploratory data analysis.</a:t>
            </a:r>
          </a:p>
          <a:p>
            <a:pPr marL="561339" lvl="1" indent="-280669">
              <a:lnSpc>
                <a:spcPts val="2599"/>
              </a:lnSpc>
              <a:spcBef>
                <a:spcPts val="974"/>
              </a:spcBef>
              <a:buFont typeface="Arial"/>
              <a:buChar char="•"/>
            </a:pPr>
            <a:r>
              <a:rPr lang="en-US" sz="2599" spc="25" dirty="0">
                <a:solidFill>
                  <a:srgbClr val="242424"/>
                </a:solidFill>
                <a:latin typeface="Raleway"/>
              </a:rPr>
              <a:t>Visualizations.</a:t>
            </a:r>
          </a:p>
          <a:p>
            <a:pPr marL="561339" lvl="1" indent="-280669">
              <a:lnSpc>
                <a:spcPts val="2599"/>
              </a:lnSpc>
              <a:spcBef>
                <a:spcPts val="974"/>
              </a:spcBef>
              <a:buFont typeface="Arial"/>
              <a:buChar char="•"/>
            </a:pPr>
            <a:r>
              <a:rPr lang="en-US" sz="2599" spc="25" dirty="0">
                <a:solidFill>
                  <a:srgbClr val="242424"/>
                </a:solidFill>
                <a:latin typeface="Raleway"/>
              </a:rPr>
              <a:t>Analysis.</a:t>
            </a:r>
          </a:p>
          <a:p>
            <a:pPr marL="561339" lvl="1" indent="-280669">
              <a:lnSpc>
                <a:spcPts val="2599"/>
              </a:lnSpc>
              <a:spcBef>
                <a:spcPts val="974"/>
              </a:spcBef>
              <a:buFont typeface="Arial"/>
              <a:buChar char="•"/>
            </a:pPr>
            <a:r>
              <a:rPr lang="en-US" sz="2599" spc="25" dirty="0">
                <a:solidFill>
                  <a:srgbClr val="242424"/>
                </a:solidFill>
                <a:latin typeface="Raleway"/>
              </a:rPr>
              <a:t>Data cleaning steps.</a:t>
            </a:r>
          </a:p>
          <a:p>
            <a:pPr marL="561339" lvl="1" indent="-280669">
              <a:lnSpc>
                <a:spcPts val="2599"/>
              </a:lnSpc>
              <a:spcBef>
                <a:spcPts val="974"/>
              </a:spcBef>
              <a:buFont typeface="Arial"/>
              <a:buChar char="•"/>
            </a:pPr>
            <a:r>
              <a:rPr lang="en-US" sz="2599" spc="25" dirty="0">
                <a:solidFill>
                  <a:srgbClr val="242424"/>
                </a:solidFill>
                <a:latin typeface="Raleway"/>
              </a:rPr>
              <a:t>Model Building.</a:t>
            </a:r>
          </a:p>
          <a:p>
            <a:pPr marL="561339" lvl="1" indent="-280669">
              <a:lnSpc>
                <a:spcPts val="2599"/>
              </a:lnSpc>
              <a:spcBef>
                <a:spcPts val="974"/>
              </a:spcBef>
              <a:buFont typeface="Arial"/>
              <a:buChar char="•"/>
            </a:pPr>
            <a:r>
              <a:rPr lang="en-US" sz="2599" spc="25" dirty="0">
                <a:solidFill>
                  <a:srgbClr val="242424"/>
                </a:solidFill>
                <a:latin typeface="Raleway"/>
              </a:rPr>
              <a:t>Hyper Parameter Tunning.</a:t>
            </a:r>
          </a:p>
          <a:p>
            <a:pPr marL="561339" lvl="1" indent="-280669">
              <a:lnSpc>
                <a:spcPts val="2599"/>
              </a:lnSpc>
              <a:spcBef>
                <a:spcPts val="974"/>
              </a:spcBef>
              <a:buFont typeface="Arial"/>
              <a:buChar char="•"/>
            </a:pPr>
            <a:r>
              <a:rPr lang="en-US" sz="2599" spc="25" dirty="0">
                <a:solidFill>
                  <a:srgbClr val="242424"/>
                </a:solidFill>
                <a:latin typeface="Raleway"/>
              </a:rPr>
              <a:t>Saving the model and predictions from saved best model.</a:t>
            </a:r>
          </a:p>
          <a:p>
            <a:pPr marL="561339" lvl="1" indent="-280669">
              <a:lnSpc>
                <a:spcPts val="2599"/>
              </a:lnSpc>
              <a:spcBef>
                <a:spcPts val="974"/>
              </a:spcBef>
              <a:buFont typeface="Arial"/>
              <a:buChar char="•"/>
            </a:pPr>
            <a:r>
              <a:rPr lang="en-US" sz="2599" spc="25" dirty="0">
                <a:solidFill>
                  <a:srgbClr val="242424"/>
                </a:solidFill>
                <a:latin typeface="Raleway"/>
              </a:rPr>
              <a:t>Conclusion.</a:t>
            </a:r>
          </a:p>
          <a:p>
            <a:pPr>
              <a:lnSpc>
                <a:spcPts val="3899"/>
              </a:lnSpc>
              <a:spcBef>
                <a:spcPts val="2924"/>
              </a:spcBef>
            </a:pPr>
            <a:r>
              <a:rPr lang="en-US" sz="2599" spc="25" dirty="0">
                <a:solidFill>
                  <a:srgbClr val="242424"/>
                </a:solidFill>
                <a:latin typeface="Raleway"/>
              </a:rPr>
              <a:t> </a:t>
            </a:r>
          </a:p>
        </p:txBody>
      </p:sp>
      <p:sp>
        <p:nvSpPr>
          <p:cNvPr id="8" name="TextBox 8"/>
          <p:cNvSpPr txBox="1"/>
          <p:nvPr/>
        </p:nvSpPr>
        <p:spPr>
          <a:xfrm>
            <a:off x="16922553" y="9313324"/>
            <a:ext cx="958543" cy="269487"/>
          </a:xfrm>
          <a:prstGeom prst="rect">
            <a:avLst/>
          </a:prstGeom>
        </p:spPr>
        <p:txBody>
          <a:bodyPr lIns="0" tIns="0" rIns="0" bIns="0" rtlCol="0" anchor="t">
            <a:spAutoFit/>
          </a:bodyPr>
          <a:lstStyle/>
          <a:p>
            <a:pPr algn="ctr">
              <a:lnSpc>
                <a:spcPts val="2159"/>
              </a:lnSpc>
              <a:spcBef>
                <a:spcPts val="1619"/>
              </a:spcBef>
            </a:pPr>
            <a:r>
              <a:rPr lang="en-US" sz="1799" spc="107">
                <a:solidFill>
                  <a:srgbClr val="242424"/>
                </a:solidFill>
                <a:latin typeface="Inter Bold"/>
              </a:rPr>
              <a:t>02–15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93" t="3788" b="3788"/>
          <a:stretch>
            <a:fillRect/>
          </a:stretch>
        </p:blipFill>
        <p:spPr>
          <a:xfrm>
            <a:off x="13287489" y="0"/>
            <a:ext cx="5000511" cy="10287000"/>
          </a:xfrm>
          <a:prstGeom prst="rect">
            <a:avLst/>
          </a:prstGeom>
        </p:spPr>
      </p:pic>
      <p:grpSp>
        <p:nvGrpSpPr>
          <p:cNvPr id="3" name="Group 3"/>
          <p:cNvGrpSpPr/>
          <p:nvPr/>
        </p:nvGrpSpPr>
        <p:grpSpPr>
          <a:xfrm>
            <a:off x="16573500" y="8572500"/>
            <a:ext cx="1714500" cy="171450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5" name="Picture 5"/>
          <p:cNvPicPr>
            <a:picLocks noChangeAspect="1"/>
          </p:cNvPicPr>
          <p:nvPr/>
        </p:nvPicPr>
        <p:blipFill>
          <a:blip r:embed="rId3"/>
          <a:srcRect r="21138"/>
          <a:stretch>
            <a:fillRect/>
          </a:stretch>
        </p:blipFill>
        <p:spPr>
          <a:xfrm>
            <a:off x="1028700" y="4278408"/>
            <a:ext cx="12258789" cy="3221892"/>
          </a:xfrm>
          <a:prstGeom prst="rect">
            <a:avLst/>
          </a:prstGeom>
        </p:spPr>
      </p:pic>
      <p:sp>
        <p:nvSpPr>
          <p:cNvPr id="6" name="TextBox 6"/>
          <p:cNvSpPr txBox="1"/>
          <p:nvPr/>
        </p:nvSpPr>
        <p:spPr>
          <a:xfrm>
            <a:off x="1200150" y="2312040"/>
            <a:ext cx="7684724" cy="804545"/>
          </a:xfrm>
          <a:prstGeom prst="rect">
            <a:avLst/>
          </a:prstGeom>
        </p:spPr>
        <p:txBody>
          <a:bodyPr lIns="0" tIns="0" rIns="0" bIns="0" rtlCol="0" anchor="t">
            <a:spAutoFit/>
          </a:bodyPr>
          <a:lstStyle/>
          <a:p>
            <a:pPr>
              <a:lnSpc>
                <a:spcPts val="6160"/>
              </a:lnSpc>
              <a:spcBef>
                <a:spcPts val="4620"/>
              </a:spcBef>
            </a:pPr>
            <a:r>
              <a:rPr lang="en-US" sz="5600" spc="-279">
                <a:solidFill>
                  <a:srgbClr val="242424"/>
                </a:solidFill>
                <a:latin typeface="Raleway Bold"/>
              </a:rPr>
              <a:t>Hyper Parameter Tuning</a:t>
            </a:r>
          </a:p>
        </p:txBody>
      </p:sp>
      <p:sp>
        <p:nvSpPr>
          <p:cNvPr id="7" name="TextBox 7"/>
          <p:cNvSpPr txBox="1"/>
          <p:nvPr/>
        </p:nvSpPr>
        <p:spPr>
          <a:xfrm>
            <a:off x="1200150" y="3354483"/>
            <a:ext cx="10610850" cy="666849"/>
          </a:xfrm>
          <a:prstGeom prst="rect">
            <a:avLst/>
          </a:prstGeom>
        </p:spPr>
        <p:txBody>
          <a:bodyPr wrap="square" lIns="0" tIns="0" rIns="0" bIns="0" rtlCol="0" anchor="t">
            <a:spAutoFit/>
          </a:bodyPr>
          <a:lstStyle/>
          <a:p>
            <a:pPr>
              <a:lnSpc>
                <a:spcPts val="2639"/>
              </a:lnSpc>
              <a:spcBef>
                <a:spcPct val="0"/>
              </a:spcBef>
            </a:pPr>
            <a:r>
              <a:rPr lang="en-US" sz="2199" spc="131" dirty="0">
                <a:solidFill>
                  <a:srgbClr val="000000"/>
                </a:solidFill>
                <a:latin typeface="Raleway"/>
              </a:rPr>
              <a:t>Hyper parameter tuning of the model did not increase my score.</a:t>
            </a:r>
          </a:p>
          <a:p>
            <a:pPr algn="ctr">
              <a:lnSpc>
                <a:spcPts val="2639"/>
              </a:lnSpc>
              <a:spcBef>
                <a:spcPct val="0"/>
              </a:spcBef>
            </a:pPr>
            <a:r>
              <a:rPr lang="en-US" sz="2199" spc="131" dirty="0">
                <a:solidFill>
                  <a:srgbClr val="000000"/>
                </a:solidFill>
                <a:latin typeface="Raleway"/>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05" r="15789" b="2631"/>
          <a:stretch>
            <a:fillRect/>
          </a:stretch>
        </p:blipFill>
        <p:spPr>
          <a:xfrm>
            <a:off x="0" y="1028700"/>
            <a:ext cx="9144000" cy="9258300"/>
          </a:xfrm>
          <a:prstGeom prst="rect">
            <a:avLst/>
          </a:prstGeom>
        </p:spPr>
      </p:pic>
      <p:sp>
        <p:nvSpPr>
          <p:cNvPr id="3" name="AutoShape 3"/>
          <p:cNvSpPr/>
          <p:nvPr/>
        </p:nvSpPr>
        <p:spPr>
          <a:xfrm rot="5400000">
            <a:off x="12858750" y="4857750"/>
            <a:ext cx="1714500" cy="9144000"/>
          </a:xfrm>
          <a:prstGeom prst="rect">
            <a:avLst/>
          </a:prstGeom>
          <a:solidFill>
            <a:srgbClr val="242424"/>
          </a:solidFill>
        </p:spPr>
      </p:sp>
      <p:grpSp>
        <p:nvGrpSpPr>
          <p:cNvPr id="4" name="Group 4"/>
          <p:cNvGrpSpPr/>
          <p:nvPr/>
        </p:nvGrpSpPr>
        <p:grpSpPr>
          <a:xfrm>
            <a:off x="16573500" y="8572500"/>
            <a:ext cx="1714500" cy="171450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6" name="AutoShape 6"/>
          <p:cNvSpPr/>
          <p:nvPr/>
        </p:nvSpPr>
        <p:spPr>
          <a:xfrm>
            <a:off x="0" y="0"/>
            <a:ext cx="4736074" cy="2057400"/>
          </a:xfrm>
          <a:prstGeom prst="rect">
            <a:avLst/>
          </a:prstGeom>
          <a:solidFill>
            <a:srgbClr val="242424"/>
          </a:solidFill>
        </p:spPr>
      </p:sp>
      <p:grpSp>
        <p:nvGrpSpPr>
          <p:cNvPr id="7" name="Group 7"/>
          <p:cNvGrpSpPr/>
          <p:nvPr/>
        </p:nvGrpSpPr>
        <p:grpSpPr>
          <a:xfrm>
            <a:off x="7429500" y="1028700"/>
            <a:ext cx="1714500" cy="1714500"/>
            <a:chOff x="0" y="0"/>
            <a:chExt cx="2286000" cy="2286000"/>
          </a:xfrm>
        </p:grpSpPr>
        <p:grpSp>
          <p:nvGrpSpPr>
            <p:cNvPr id="8" name="Group 8"/>
            <p:cNvGrpSpPr/>
            <p:nvPr/>
          </p:nvGrpSpPr>
          <p:grpSpPr>
            <a:xfrm>
              <a:off x="0" y="0"/>
              <a:ext cx="2286000" cy="228600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grpSp>
          <p:nvGrpSpPr>
            <p:cNvPr id="10" name="Group 10"/>
            <p:cNvGrpSpPr/>
            <p:nvPr/>
          </p:nvGrpSpPr>
          <p:grpSpPr>
            <a:xfrm>
              <a:off x="745837" y="914400"/>
              <a:ext cx="794327" cy="559504"/>
              <a:chOff x="0" y="0"/>
              <a:chExt cx="946584" cy="666750"/>
            </a:xfrm>
          </p:grpSpPr>
          <p:sp>
            <p:nvSpPr>
              <p:cNvPr id="11" name="Freeform 11"/>
              <p:cNvSpPr/>
              <p:nvPr/>
            </p:nvSpPr>
            <p:spPr>
              <a:xfrm>
                <a:off x="0" y="-3810"/>
                <a:ext cx="946584" cy="652780"/>
              </a:xfrm>
              <a:custGeom>
                <a:avLst/>
                <a:gdLst/>
                <a:ahLst/>
                <a:cxnLst/>
                <a:rect l="l" t="t" r="r" b="b"/>
                <a:pathLst>
                  <a:path w="946584" h="652780">
                    <a:moveTo>
                      <a:pt x="922454" y="297180"/>
                    </a:moveTo>
                    <a:lnTo>
                      <a:pt x="582094" y="11430"/>
                    </a:lnTo>
                    <a:cubicBezTo>
                      <a:pt x="569394" y="0"/>
                      <a:pt x="549074" y="2540"/>
                      <a:pt x="537644" y="15240"/>
                    </a:cubicBezTo>
                    <a:cubicBezTo>
                      <a:pt x="526214" y="27940"/>
                      <a:pt x="528754" y="48260"/>
                      <a:pt x="541454" y="59690"/>
                    </a:cubicBezTo>
                    <a:lnTo>
                      <a:pt x="823394" y="295910"/>
                    </a:lnTo>
                    <a:lnTo>
                      <a:pt x="31750" y="295910"/>
                    </a:lnTo>
                    <a:cubicBezTo>
                      <a:pt x="13970" y="295910"/>
                      <a:pt x="0" y="309880"/>
                      <a:pt x="0" y="327660"/>
                    </a:cubicBezTo>
                    <a:cubicBezTo>
                      <a:pt x="0" y="345440"/>
                      <a:pt x="13970" y="359410"/>
                      <a:pt x="31750" y="359410"/>
                    </a:cubicBezTo>
                    <a:lnTo>
                      <a:pt x="824664" y="359410"/>
                    </a:lnTo>
                    <a:lnTo>
                      <a:pt x="541454" y="596900"/>
                    </a:lnTo>
                    <a:cubicBezTo>
                      <a:pt x="528754" y="608330"/>
                      <a:pt x="526214" y="627380"/>
                      <a:pt x="537644" y="641350"/>
                    </a:cubicBezTo>
                    <a:cubicBezTo>
                      <a:pt x="543994" y="648970"/>
                      <a:pt x="552884" y="652780"/>
                      <a:pt x="561774" y="652780"/>
                    </a:cubicBezTo>
                    <a:cubicBezTo>
                      <a:pt x="569394" y="652780"/>
                      <a:pt x="575744" y="650240"/>
                      <a:pt x="582094" y="645160"/>
                    </a:cubicBezTo>
                    <a:lnTo>
                      <a:pt x="922454" y="359410"/>
                    </a:lnTo>
                    <a:cubicBezTo>
                      <a:pt x="936424" y="356870"/>
                      <a:pt x="946584" y="344170"/>
                      <a:pt x="946584" y="328930"/>
                    </a:cubicBezTo>
                    <a:cubicBezTo>
                      <a:pt x="946584" y="313690"/>
                      <a:pt x="936424" y="299720"/>
                      <a:pt x="922454" y="297180"/>
                    </a:cubicBezTo>
                    <a:close/>
                  </a:path>
                </a:pathLst>
              </a:custGeom>
              <a:solidFill>
                <a:srgbClr val="242424"/>
              </a:solidFill>
            </p:spPr>
          </p:sp>
        </p:grpSp>
      </p:grpSp>
      <p:pic>
        <p:nvPicPr>
          <p:cNvPr id="12" name="Picture 12"/>
          <p:cNvPicPr>
            <a:picLocks noChangeAspect="1"/>
          </p:cNvPicPr>
          <p:nvPr/>
        </p:nvPicPr>
        <p:blipFill>
          <a:blip r:embed="rId3"/>
          <a:srcRect r="54667"/>
          <a:stretch>
            <a:fillRect/>
          </a:stretch>
        </p:blipFill>
        <p:spPr>
          <a:xfrm>
            <a:off x="9775953" y="5015658"/>
            <a:ext cx="7880093" cy="1597154"/>
          </a:xfrm>
          <a:prstGeom prst="rect">
            <a:avLst/>
          </a:prstGeom>
        </p:spPr>
      </p:pic>
      <p:sp>
        <p:nvSpPr>
          <p:cNvPr id="13" name="TextBox 13"/>
          <p:cNvSpPr txBox="1"/>
          <p:nvPr/>
        </p:nvSpPr>
        <p:spPr>
          <a:xfrm>
            <a:off x="10239910" y="1509092"/>
            <a:ext cx="6682643" cy="804545"/>
          </a:xfrm>
          <a:prstGeom prst="rect">
            <a:avLst/>
          </a:prstGeom>
        </p:spPr>
        <p:txBody>
          <a:bodyPr lIns="0" tIns="0" rIns="0" bIns="0" rtlCol="0" anchor="t">
            <a:spAutoFit/>
          </a:bodyPr>
          <a:lstStyle/>
          <a:p>
            <a:pPr>
              <a:lnSpc>
                <a:spcPts val="6160"/>
              </a:lnSpc>
              <a:spcBef>
                <a:spcPts val="4620"/>
              </a:spcBef>
            </a:pPr>
            <a:r>
              <a:rPr lang="en-US" sz="5600" spc="-279">
                <a:solidFill>
                  <a:srgbClr val="242424"/>
                </a:solidFill>
                <a:latin typeface="Raleway Bold"/>
              </a:rPr>
              <a:t>Saving the Model</a:t>
            </a:r>
          </a:p>
        </p:txBody>
      </p:sp>
      <p:sp>
        <p:nvSpPr>
          <p:cNvPr id="14" name="TextBox 14"/>
          <p:cNvSpPr txBox="1"/>
          <p:nvPr/>
        </p:nvSpPr>
        <p:spPr>
          <a:xfrm>
            <a:off x="10239910" y="2556383"/>
            <a:ext cx="6682643" cy="1163201"/>
          </a:xfrm>
          <a:prstGeom prst="rect">
            <a:avLst/>
          </a:prstGeom>
        </p:spPr>
        <p:txBody>
          <a:bodyPr lIns="0" tIns="0" rIns="0" bIns="0" rtlCol="0" anchor="t">
            <a:spAutoFit/>
          </a:bodyPr>
          <a:lstStyle/>
          <a:p>
            <a:pPr>
              <a:lnSpc>
                <a:spcPts val="2419"/>
              </a:lnSpc>
              <a:spcBef>
                <a:spcPts val="1814"/>
              </a:spcBef>
            </a:pPr>
            <a:r>
              <a:rPr lang="en-US" sz="2199" dirty="0">
                <a:solidFill>
                  <a:srgbClr val="242424"/>
                </a:solidFill>
                <a:latin typeface="Raleway" pitchFamily="2" charset="77"/>
              </a:rPr>
              <a:t>I have saved my best model using .</a:t>
            </a:r>
            <a:r>
              <a:rPr lang="en-US" sz="2199" dirty="0" err="1">
                <a:solidFill>
                  <a:srgbClr val="242424"/>
                </a:solidFill>
                <a:latin typeface="Raleway" pitchFamily="2" charset="77"/>
              </a:rPr>
              <a:t>pkl</a:t>
            </a:r>
            <a:r>
              <a:rPr lang="en-US" sz="2199" dirty="0">
                <a:solidFill>
                  <a:srgbClr val="242424"/>
                </a:solidFill>
                <a:latin typeface="Raleway" pitchFamily="2" charset="77"/>
              </a:rPr>
              <a:t> as follows.</a:t>
            </a:r>
          </a:p>
          <a:p>
            <a:pPr>
              <a:lnSpc>
                <a:spcPts val="2419"/>
              </a:lnSpc>
              <a:spcBef>
                <a:spcPts val="1814"/>
              </a:spcBef>
            </a:pPr>
            <a:r>
              <a:rPr lang="en-US" sz="2199" dirty="0">
                <a:solidFill>
                  <a:srgbClr val="242424"/>
                </a:solidFill>
                <a:latin typeface="Raleway" pitchFamily="2" charset="77"/>
              </a:rPr>
              <a:t>After saving the best model, loading my saved model and predicting the test values.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4" name="TextBox 4"/>
          <p:cNvSpPr txBox="1"/>
          <p:nvPr/>
        </p:nvSpPr>
        <p:spPr>
          <a:xfrm>
            <a:off x="966969" y="9346352"/>
            <a:ext cx="7002110" cy="203430"/>
          </a:xfrm>
          <a:prstGeom prst="rect">
            <a:avLst/>
          </a:prstGeom>
        </p:spPr>
        <p:txBody>
          <a:bodyPr lIns="0" tIns="0" rIns="0" bIns="0" rtlCol="0" anchor="t">
            <a:spAutoFit/>
          </a:bodyPr>
          <a:lstStyle/>
          <a:p>
            <a:pPr marL="0" lvl="1" indent="0" algn="l">
              <a:lnSpc>
                <a:spcPts val="1680"/>
              </a:lnSpc>
              <a:spcBef>
                <a:spcPts val="1260"/>
              </a:spcBef>
            </a:pPr>
            <a:r>
              <a:rPr lang="en-US" sz="1400" u="none" spc="210">
                <a:solidFill>
                  <a:srgbClr val="FFFFFF"/>
                </a:solidFill>
                <a:latin typeface="Inter"/>
              </a:rPr>
              <a:t>REAL ESTATE LISTING － JANUARY 2020</a:t>
            </a:r>
          </a:p>
        </p:txBody>
      </p:sp>
      <p:sp>
        <p:nvSpPr>
          <p:cNvPr id="5" name="TextBox 5"/>
          <p:cNvSpPr txBox="1"/>
          <p:nvPr/>
        </p:nvSpPr>
        <p:spPr>
          <a:xfrm>
            <a:off x="1028700" y="904875"/>
            <a:ext cx="15544800" cy="866775"/>
          </a:xfrm>
          <a:prstGeom prst="rect">
            <a:avLst/>
          </a:prstGeom>
        </p:spPr>
        <p:txBody>
          <a:bodyPr lIns="0" tIns="0" rIns="0" bIns="0" rtlCol="0" anchor="t">
            <a:spAutoFit/>
          </a:bodyPr>
          <a:lstStyle/>
          <a:p>
            <a:pPr>
              <a:lnSpc>
                <a:spcPts val="6600"/>
              </a:lnSpc>
              <a:spcBef>
                <a:spcPts val="4950"/>
              </a:spcBef>
            </a:pPr>
            <a:r>
              <a:rPr lang="en-US" sz="6000" spc="-300">
                <a:solidFill>
                  <a:srgbClr val="242424"/>
                </a:solidFill>
                <a:latin typeface="Raleway Bold"/>
              </a:rPr>
              <a:t>CONCLUSIONS:</a:t>
            </a:r>
          </a:p>
        </p:txBody>
      </p:sp>
      <p:sp>
        <p:nvSpPr>
          <p:cNvPr id="6" name="TextBox 6"/>
          <p:cNvSpPr txBox="1"/>
          <p:nvPr/>
        </p:nvSpPr>
        <p:spPr>
          <a:xfrm>
            <a:off x="872316" y="2012849"/>
            <a:ext cx="15857568" cy="8143255"/>
          </a:xfrm>
          <a:prstGeom prst="rect">
            <a:avLst/>
          </a:prstGeom>
        </p:spPr>
        <p:txBody>
          <a:bodyPr lIns="0" tIns="0" rIns="0" bIns="0" rtlCol="0" anchor="t">
            <a:spAutoFit/>
          </a:bodyPr>
          <a:lstStyle/>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In this project report, I have used machine learning algorithms to predict the house prices.</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I calculated the performance of each model using different performance metrics and compared them based on these metrics. I have also saved the data frame of predicted prices of the test dataset.</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I have used the r2 score as the accuracy score of the model.</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I have used mean squared error, mean absolute error to find the error rate in the model.</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I have used root mean squared error and took the least amount as the best fit model.</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I also used Cross Validation Score to cross verify with r2 score and find the best model which has the least difference between r2 score and cv Score mean.</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I have observed that certain features like </a:t>
            </a:r>
            <a:r>
              <a:rPr lang="en-US" sz="2244" dirty="0" err="1">
                <a:solidFill>
                  <a:srgbClr val="242424"/>
                </a:solidFill>
                <a:latin typeface="Raleway" pitchFamily="2" charset="77"/>
              </a:rPr>
              <a:t>OverallCond</a:t>
            </a:r>
            <a:r>
              <a:rPr lang="en-US" sz="2244" dirty="0">
                <a:solidFill>
                  <a:srgbClr val="242424"/>
                </a:solidFill>
                <a:latin typeface="Raleway" pitchFamily="2" charset="77"/>
              </a:rPr>
              <a:t>, </a:t>
            </a:r>
            <a:r>
              <a:rPr lang="en-US" sz="2244" dirty="0" err="1">
                <a:solidFill>
                  <a:srgbClr val="242424"/>
                </a:solidFill>
                <a:latin typeface="Raleway" pitchFamily="2" charset="77"/>
              </a:rPr>
              <a:t>ExterQual</a:t>
            </a:r>
            <a:r>
              <a:rPr lang="en-US" sz="2244" dirty="0">
                <a:solidFill>
                  <a:srgbClr val="242424"/>
                </a:solidFill>
                <a:latin typeface="Raleway" pitchFamily="2" charset="77"/>
              </a:rPr>
              <a:t>, </a:t>
            </a:r>
            <a:r>
              <a:rPr lang="en-US" sz="2244" dirty="0" err="1">
                <a:solidFill>
                  <a:srgbClr val="242424"/>
                </a:solidFill>
                <a:latin typeface="Raleway" pitchFamily="2" charset="77"/>
              </a:rPr>
              <a:t>etc</a:t>
            </a:r>
            <a:r>
              <a:rPr lang="en-US" sz="2244" dirty="0">
                <a:solidFill>
                  <a:srgbClr val="242424"/>
                </a:solidFill>
                <a:latin typeface="Raleway" pitchFamily="2" charset="77"/>
              </a:rPr>
              <a:t> contribute the most to the Price of the house. </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Conditions like years since built negatively affect the price. As years passed the value decreased. </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This study is an exploratory attempt to use five machine learning algorithms in estimating housing prices, and then compare their results.</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There was a lot of skewness present in the dataset which will again affect the model as we must transform it.</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I had to use the Percentile method and it is not as effective as the Z-score method in removing outliers.</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There were a few columns with more values as 0 and a few with more missing values. I must remove those columns. </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Multicollinearity was present and I had to remove most correlated column to remove multicollinearity.</a:t>
            </a:r>
          </a:p>
          <a:p>
            <a:pPr marL="585168" lvl="1" indent="-342900">
              <a:lnSpc>
                <a:spcPts val="2468"/>
              </a:lnSpc>
              <a:spcBef>
                <a:spcPts val="924"/>
              </a:spcBef>
              <a:buFont typeface="Arial" panose="020B0604020202020204" pitchFamily="34" charset="0"/>
              <a:buChar char="•"/>
            </a:pPr>
            <a:r>
              <a:rPr lang="en-US" sz="2244" dirty="0">
                <a:solidFill>
                  <a:srgbClr val="242424"/>
                </a:solidFill>
                <a:latin typeface="Raleway" pitchFamily="2" charset="77"/>
              </a:rPr>
              <a:t>Even after all these Limitations and drawbacks, my model tends to perform well with an accuracy of 90.02% with Random Forest model and a CV Score of 83.92%.</a:t>
            </a:r>
          </a:p>
          <a:p>
            <a:pPr>
              <a:lnSpc>
                <a:spcPts val="2468"/>
              </a:lnSpc>
              <a:spcBef>
                <a:spcPts val="1849"/>
              </a:spcBef>
            </a:pPr>
            <a:endParaRPr lang="en-US" sz="2244" dirty="0">
              <a:solidFill>
                <a:srgbClr val="242424"/>
              </a:solidFill>
              <a:latin typeface="Raleway"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4" name="Picture 4"/>
          <p:cNvPicPr>
            <a:picLocks noChangeAspect="1"/>
          </p:cNvPicPr>
          <p:nvPr/>
        </p:nvPicPr>
        <p:blipFill>
          <a:blip r:embed="rId2"/>
          <a:srcRect l="25940" r="25940"/>
          <a:stretch>
            <a:fillRect/>
          </a:stretch>
        </p:blipFill>
        <p:spPr>
          <a:xfrm>
            <a:off x="9829800" y="0"/>
            <a:ext cx="7429500" cy="10287000"/>
          </a:xfrm>
          <a:prstGeom prst="rect">
            <a:avLst/>
          </a:prstGeom>
        </p:spPr>
      </p:pic>
      <p:sp>
        <p:nvSpPr>
          <p:cNvPr id="5" name="AutoShape 5"/>
          <p:cNvSpPr/>
          <p:nvPr/>
        </p:nvSpPr>
        <p:spPr>
          <a:xfrm>
            <a:off x="0" y="0"/>
            <a:ext cx="9144000" cy="10287000"/>
          </a:xfrm>
          <a:prstGeom prst="rect">
            <a:avLst/>
          </a:prstGeom>
          <a:solidFill>
            <a:srgbClr val="242424"/>
          </a:solidFill>
        </p:spPr>
      </p:sp>
      <p:sp>
        <p:nvSpPr>
          <p:cNvPr id="6" name="TextBox 6"/>
          <p:cNvSpPr txBox="1"/>
          <p:nvPr/>
        </p:nvSpPr>
        <p:spPr>
          <a:xfrm>
            <a:off x="1870412" y="3893821"/>
            <a:ext cx="5914543" cy="1278889"/>
          </a:xfrm>
          <a:prstGeom prst="rect">
            <a:avLst/>
          </a:prstGeom>
        </p:spPr>
        <p:txBody>
          <a:bodyPr lIns="0" tIns="0" rIns="0" bIns="0" rtlCol="0" anchor="t">
            <a:spAutoFit/>
          </a:bodyPr>
          <a:lstStyle/>
          <a:p>
            <a:pPr marL="0" lvl="1" indent="0" algn="l">
              <a:lnSpc>
                <a:spcPts val="10540"/>
              </a:lnSpc>
              <a:spcBef>
                <a:spcPts val="7905"/>
              </a:spcBef>
            </a:pPr>
            <a:r>
              <a:rPr lang="en-US" sz="6800" spc="408">
                <a:solidFill>
                  <a:srgbClr val="FFE247"/>
                </a:solidFill>
                <a:latin typeface="Raleway Bold"/>
              </a:rPr>
              <a:t>THANK YOU</a:t>
            </a:r>
          </a:p>
        </p:txBody>
      </p:sp>
      <p:grpSp>
        <p:nvGrpSpPr>
          <p:cNvPr id="7" name="Group 7"/>
          <p:cNvGrpSpPr/>
          <p:nvPr/>
        </p:nvGrpSpPr>
        <p:grpSpPr>
          <a:xfrm>
            <a:off x="9144000" y="0"/>
            <a:ext cx="1714500" cy="1714500"/>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74227" y="3342295"/>
            <a:ext cx="10644748" cy="5456727"/>
            <a:chOff x="0" y="17590"/>
            <a:chExt cx="14192998" cy="7275635"/>
          </a:xfrm>
        </p:grpSpPr>
        <p:sp>
          <p:nvSpPr>
            <p:cNvPr id="3" name="TextBox 3"/>
            <p:cNvSpPr txBox="1"/>
            <p:nvPr/>
          </p:nvSpPr>
          <p:spPr>
            <a:xfrm>
              <a:off x="0" y="47625"/>
              <a:ext cx="1582156" cy="964141"/>
            </a:xfrm>
            <a:prstGeom prst="rect">
              <a:avLst/>
            </a:prstGeom>
          </p:spPr>
          <p:txBody>
            <a:bodyPr lIns="0" tIns="0" rIns="0" bIns="0" rtlCol="0" anchor="t">
              <a:spAutoFit/>
            </a:bodyPr>
            <a:lstStyle/>
            <a:p>
              <a:pPr marL="0" lvl="0" indent="0" algn="l">
                <a:lnSpc>
                  <a:spcPts val="5499"/>
                </a:lnSpc>
                <a:spcBef>
                  <a:spcPts val="4124"/>
                </a:spcBef>
              </a:pPr>
              <a:r>
                <a:rPr lang="en-US" sz="4999" u="none" spc="-249">
                  <a:solidFill>
                    <a:srgbClr val="242424"/>
                  </a:solidFill>
                  <a:latin typeface="Inter"/>
                </a:rPr>
                <a:t>01</a:t>
              </a:r>
            </a:p>
          </p:txBody>
        </p:sp>
        <p:sp>
          <p:nvSpPr>
            <p:cNvPr id="4" name="TextBox 4"/>
            <p:cNvSpPr txBox="1"/>
            <p:nvPr/>
          </p:nvSpPr>
          <p:spPr>
            <a:xfrm>
              <a:off x="0" y="2746319"/>
              <a:ext cx="1582156" cy="964141"/>
            </a:xfrm>
            <a:prstGeom prst="rect">
              <a:avLst/>
            </a:prstGeom>
          </p:spPr>
          <p:txBody>
            <a:bodyPr lIns="0" tIns="0" rIns="0" bIns="0" rtlCol="0" anchor="t">
              <a:spAutoFit/>
            </a:bodyPr>
            <a:lstStyle/>
            <a:p>
              <a:pPr marL="0" lvl="0" indent="0" algn="l">
                <a:lnSpc>
                  <a:spcPts val="5499"/>
                </a:lnSpc>
                <a:spcBef>
                  <a:spcPts val="4124"/>
                </a:spcBef>
              </a:pPr>
              <a:r>
                <a:rPr lang="en-US" sz="4999" u="none" spc="-249">
                  <a:solidFill>
                    <a:srgbClr val="242424"/>
                  </a:solidFill>
                  <a:latin typeface="Inter"/>
                </a:rPr>
                <a:t>02</a:t>
              </a:r>
            </a:p>
          </p:txBody>
        </p:sp>
        <p:sp>
          <p:nvSpPr>
            <p:cNvPr id="5" name="TextBox 5"/>
            <p:cNvSpPr txBox="1"/>
            <p:nvPr/>
          </p:nvSpPr>
          <p:spPr>
            <a:xfrm>
              <a:off x="0" y="5419612"/>
              <a:ext cx="1582156" cy="964141"/>
            </a:xfrm>
            <a:prstGeom prst="rect">
              <a:avLst/>
            </a:prstGeom>
          </p:spPr>
          <p:txBody>
            <a:bodyPr lIns="0" tIns="0" rIns="0" bIns="0" rtlCol="0" anchor="t">
              <a:spAutoFit/>
            </a:bodyPr>
            <a:lstStyle/>
            <a:p>
              <a:pPr marL="0" lvl="0" indent="0" algn="l">
                <a:lnSpc>
                  <a:spcPts val="5499"/>
                </a:lnSpc>
                <a:spcBef>
                  <a:spcPts val="4124"/>
                </a:spcBef>
              </a:pPr>
              <a:r>
                <a:rPr lang="en-US" sz="4999" u="none" spc="-249">
                  <a:solidFill>
                    <a:srgbClr val="242424"/>
                  </a:solidFill>
                  <a:latin typeface="Inter"/>
                </a:rPr>
                <a:t>03</a:t>
              </a:r>
            </a:p>
          </p:txBody>
        </p:sp>
        <p:sp>
          <p:nvSpPr>
            <p:cNvPr id="6" name="TextBox 6"/>
            <p:cNvSpPr txBox="1"/>
            <p:nvPr/>
          </p:nvSpPr>
          <p:spPr>
            <a:xfrm>
              <a:off x="1962813" y="17590"/>
              <a:ext cx="12230185" cy="614258"/>
            </a:xfrm>
            <a:prstGeom prst="rect">
              <a:avLst/>
            </a:prstGeom>
          </p:spPr>
          <p:txBody>
            <a:bodyPr lIns="0" tIns="0" rIns="0" bIns="0" rtlCol="0" anchor="t">
              <a:spAutoFit/>
            </a:bodyPr>
            <a:lstStyle/>
            <a:p>
              <a:pPr marL="0" lvl="1" indent="0" algn="l">
                <a:lnSpc>
                  <a:spcPts val="4029"/>
                </a:lnSpc>
                <a:spcBef>
                  <a:spcPts val="3022"/>
                </a:spcBef>
              </a:pPr>
              <a:r>
                <a:rPr lang="en-US" sz="2599" b="1" spc="155" dirty="0">
                  <a:solidFill>
                    <a:srgbClr val="242424"/>
                  </a:solidFill>
                  <a:latin typeface="Raleway" pitchFamily="2" charset="77"/>
                </a:rPr>
                <a:t>EXPLORATORY DATA ANALYSIS</a:t>
              </a:r>
              <a:r>
                <a:rPr lang="en-US" sz="2599" b="1" u="none" spc="155" dirty="0">
                  <a:solidFill>
                    <a:srgbClr val="242424"/>
                  </a:solidFill>
                  <a:latin typeface="Raleway" pitchFamily="2" charset="77"/>
                </a:rPr>
                <a:t> </a:t>
              </a:r>
            </a:p>
          </p:txBody>
        </p:sp>
        <p:sp>
          <p:nvSpPr>
            <p:cNvPr id="7" name="TextBox 7"/>
            <p:cNvSpPr txBox="1"/>
            <p:nvPr/>
          </p:nvSpPr>
          <p:spPr>
            <a:xfrm>
              <a:off x="1962813" y="647981"/>
              <a:ext cx="12230185" cy="1273255"/>
            </a:xfrm>
            <a:prstGeom prst="rect">
              <a:avLst/>
            </a:prstGeom>
          </p:spPr>
          <p:txBody>
            <a:bodyPr lIns="0" tIns="0" rIns="0" bIns="0" rtlCol="0" anchor="t">
              <a:spAutoFit/>
            </a:bodyPr>
            <a:lstStyle/>
            <a:p>
              <a:pPr>
                <a:lnSpc>
                  <a:spcPts val="3899"/>
                </a:lnSpc>
                <a:spcBef>
                  <a:spcPts val="2924"/>
                </a:spcBef>
              </a:pPr>
              <a:r>
                <a:rPr lang="en-US" sz="2599" spc="25" dirty="0">
                  <a:solidFill>
                    <a:srgbClr val="242424"/>
                  </a:solidFill>
                  <a:latin typeface="Raleway" pitchFamily="2" charset="77"/>
                </a:rPr>
                <a:t>Analyzing the dataset using exploratory data Analysis and Visualization </a:t>
              </a:r>
            </a:p>
          </p:txBody>
        </p:sp>
        <p:sp>
          <p:nvSpPr>
            <p:cNvPr id="8" name="TextBox 8"/>
            <p:cNvSpPr txBox="1"/>
            <p:nvPr/>
          </p:nvSpPr>
          <p:spPr>
            <a:xfrm>
              <a:off x="1962813" y="2716283"/>
              <a:ext cx="12230185" cy="614258"/>
            </a:xfrm>
            <a:prstGeom prst="rect">
              <a:avLst/>
            </a:prstGeom>
          </p:spPr>
          <p:txBody>
            <a:bodyPr lIns="0" tIns="0" rIns="0" bIns="0" rtlCol="0" anchor="t">
              <a:spAutoFit/>
            </a:bodyPr>
            <a:lstStyle/>
            <a:p>
              <a:pPr marL="0" lvl="1" indent="0" algn="l">
                <a:lnSpc>
                  <a:spcPts val="4029"/>
                </a:lnSpc>
                <a:spcBef>
                  <a:spcPts val="3022"/>
                </a:spcBef>
              </a:pPr>
              <a:r>
                <a:rPr lang="en-US" sz="2599" b="1" spc="155" dirty="0">
                  <a:solidFill>
                    <a:srgbClr val="242424"/>
                  </a:solidFill>
                  <a:latin typeface="Raleway" pitchFamily="2" charset="77"/>
                </a:rPr>
                <a:t>BUILDING THE MODEL</a:t>
              </a:r>
              <a:r>
                <a:rPr lang="en-US" sz="2599" b="1" u="none" spc="155" dirty="0">
                  <a:solidFill>
                    <a:srgbClr val="242424"/>
                  </a:solidFill>
                  <a:latin typeface="Raleway" pitchFamily="2" charset="77"/>
                </a:rPr>
                <a:t> </a:t>
              </a:r>
            </a:p>
          </p:txBody>
        </p:sp>
        <p:sp>
          <p:nvSpPr>
            <p:cNvPr id="9" name="TextBox 9"/>
            <p:cNvSpPr txBox="1"/>
            <p:nvPr/>
          </p:nvSpPr>
          <p:spPr>
            <a:xfrm>
              <a:off x="1962813" y="3346677"/>
              <a:ext cx="12230185" cy="606405"/>
            </a:xfrm>
            <a:prstGeom prst="rect">
              <a:avLst/>
            </a:prstGeom>
          </p:spPr>
          <p:txBody>
            <a:bodyPr lIns="0" tIns="0" rIns="0" bIns="0" rtlCol="0" anchor="t">
              <a:spAutoFit/>
            </a:bodyPr>
            <a:lstStyle/>
            <a:p>
              <a:pPr>
                <a:lnSpc>
                  <a:spcPts val="3899"/>
                </a:lnSpc>
                <a:spcBef>
                  <a:spcPts val="2924"/>
                </a:spcBef>
              </a:pPr>
              <a:r>
                <a:rPr lang="en-US" sz="2599" spc="25" dirty="0">
                  <a:solidFill>
                    <a:srgbClr val="242424"/>
                  </a:solidFill>
                  <a:latin typeface="Raleway" pitchFamily="2" charset="77"/>
                </a:rPr>
                <a:t>Building the model using the train dataset </a:t>
              </a:r>
            </a:p>
          </p:txBody>
        </p:sp>
        <p:sp>
          <p:nvSpPr>
            <p:cNvPr id="10" name="TextBox 10"/>
            <p:cNvSpPr txBox="1"/>
            <p:nvPr/>
          </p:nvSpPr>
          <p:spPr>
            <a:xfrm>
              <a:off x="1962813" y="5389577"/>
              <a:ext cx="12230185" cy="614258"/>
            </a:xfrm>
            <a:prstGeom prst="rect">
              <a:avLst/>
            </a:prstGeom>
          </p:spPr>
          <p:txBody>
            <a:bodyPr lIns="0" tIns="0" rIns="0" bIns="0" rtlCol="0" anchor="t">
              <a:spAutoFit/>
            </a:bodyPr>
            <a:lstStyle/>
            <a:p>
              <a:pPr marL="0" lvl="1" indent="0" algn="l">
                <a:lnSpc>
                  <a:spcPts val="4029"/>
                </a:lnSpc>
                <a:spcBef>
                  <a:spcPts val="3022"/>
                </a:spcBef>
              </a:pPr>
              <a:r>
                <a:rPr lang="en-US" sz="2599" b="1" spc="155" dirty="0">
                  <a:solidFill>
                    <a:srgbClr val="242424"/>
                  </a:solidFill>
                  <a:latin typeface="Raleway" pitchFamily="2" charset="77"/>
                </a:rPr>
                <a:t>PREDICTING THE HOUSE PRICE</a:t>
              </a:r>
              <a:r>
                <a:rPr lang="en-US" sz="2599" b="1" u="none" spc="155" dirty="0">
                  <a:solidFill>
                    <a:srgbClr val="242424"/>
                  </a:solidFill>
                  <a:latin typeface="Raleway" pitchFamily="2" charset="77"/>
                </a:rPr>
                <a:t> </a:t>
              </a:r>
            </a:p>
          </p:txBody>
        </p:sp>
        <p:sp>
          <p:nvSpPr>
            <p:cNvPr id="11" name="TextBox 11"/>
            <p:cNvSpPr txBox="1"/>
            <p:nvPr/>
          </p:nvSpPr>
          <p:spPr>
            <a:xfrm>
              <a:off x="1962813" y="6019970"/>
              <a:ext cx="12230185" cy="1273255"/>
            </a:xfrm>
            <a:prstGeom prst="rect">
              <a:avLst/>
            </a:prstGeom>
          </p:spPr>
          <p:txBody>
            <a:bodyPr lIns="0" tIns="0" rIns="0" bIns="0" rtlCol="0" anchor="t">
              <a:spAutoFit/>
            </a:bodyPr>
            <a:lstStyle/>
            <a:p>
              <a:pPr>
                <a:lnSpc>
                  <a:spcPts val="3899"/>
                </a:lnSpc>
                <a:spcBef>
                  <a:spcPts val="2924"/>
                </a:spcBef>
              </a:pPr>
              <a:r>
                <a:rPr lang="en-US" sz="2599" spc="25" dirty="0">
                  <a:solidFill>
                    <a:srgbClr val="242424"/>
                  </a:solidFill>
                  <a:latin typeface="Raleway" pitchFamily="2" charset="77"/>
                </a:rPr>
                <a:t>Predicting the price of House for the Test dataset using the model built. </a:t>
              </a:r>
            </a:p>
          </p:txBody>
        </p:sp>
      </p:grpSp>
      <p:pic>
        <p:nvPicPr>
          <p:cNvPr id="12" name="Picture 12"/>
          <p:cNvPicPr>
            <a:picLocks noChangeAspect="1"/>
          </p:cNvPicPr>
          <p:nvPr/>
        </p:nvPicPr>
        <p:blipFill>
          <a:blip r:embed="rId2"/>
          <a:srcRect l="30555"/>
          <a:stretch>
            <a:fillRect/>
          </a:stretch>
        </p:blipFill>
        <p:spPr>
          <a:xfrm>
            <a:off x="0" y="0"/>
            <a:ext cx="5715000" cy="10287000"/>
          </a:xfrm>
          <a:prstGeom prst="rect">
            <a:avLst/>
          </a:prstGeom>
        </p:spPr>
      </p:pic>
      <p:sp>
        <p:nvSpPr>
          <p:cNvPr id="13" name="TextBox 13"/>
          <p:cNvSpPr txBox="1"/>
          <p:nvPr/>
        </p:nvSpPr>
        <p:spPr>
          <a:xfrm>
            <a:off x="6827949" y="1446458"/>
            <a:ext cx="10191026" cy="801341"/>
          </a:xfrm>
          <a:prstGeom prst="rect">
            <a:avLst/>
          </a:prstGeom>
        </p:spPr>
        <p:txBody>
          <a:bodyPr lIns="0" tIns="0" rIns="0" bIns="0" rtlCol="0" anchor="t">
            <a:spAutoFit/>
          </a:bodyPr>
          <a:lstStyle/>
          <a:p>
            <a:pPr>
              <a:lnSpc>
                <a:spcPts val="6160"/>
              </a:lnSpc>
              <a:spcBef>
                <a:spcPts val="4620"/>
              </a:spcBef>
            </a:pPr>
            <a:r>
              <a:rPr lang="en-US" sz="5600" spc="-279">
                <a:solidFill>
                  <a:srgbClr val="242424"/>
                </a:solidFill>
                <a:latin typeface="Inter"/>
              </a:rPr>
              <a:t>Overview</a:t>
            </a:r>
          </a:p>
        </p:txBody>
      </p:sp>
      <p:grpSp>
        <p:nvGrpSpPr>
          <p:cNvPr id="14" name="Group 14"/>
          <p:cNvGrpSpPr/>
          <p:nvPr/>
        </p:nvGrpSpPr>
        <p:grpSpPr>
          <a:xfrm>
            <a:off x="0" y="8572500"/>
            <a:ext cx="1714500" cy="171450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16" name="TextBox 16"/>
          <p:cNvSpPr txBox="1"/>
          <p:nvPr/>
        </p:nvSpPr>
        <p:spPr>
          <a:xfrm>
            <a:off x="349053" y="9313324"/>
            <a:ext cx="958543" cy="269487"/>
          </a:xfrm>
          <a:prstGeom prst="rect">
            <a:avLst/>
          </a:prstGeom>
        </p:spPr>
        <p:txBody>
          <a:bodyPr lIns="0" tIns="0" rIns="0" bIns="0" rtlCol="0" anchor="t">
            <a:spAutoFit/>
          </a:bodyPr>
          <a:lstStyle/>
          <a:p>
            <a:pPr algn="ctr">
              <a:lnSpc>
                <a:spcPts val="2159"/>
              </a:lnSpc>
              <a:spcBef>
                <a:spcPts val="1619"/>
              </a:spcBef>
            </a:pPr>
            <a:r>
              <a:rPr lang="en-US" sz="1799" spc="107">
                <a:solidFill>
                  <a:srgbClr val="242424"/>
                </a:solidFill>
                <a:latin typeface="Inter Bold"/>
              </a:rPr>
              <a:t>03–15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704" r="41885"/>
          <a:stretch>
            <a:fillRect/>
          </a:stretch>
        </p:blipFill>
        <p:spPr>
          <a:xfrm>
            <a:off x="0" y="0"/>
            <a:ext cx="6677390" cy="10287000"/>
          </a:xfrm>
          <a:prstGeom prst="rect">
            <a:avLst/>
          </a:prstGeom>
        </p:spPr>
      </p:pic>
      <p:sp>
        <p:nvSpPr>
          <p:cNvPr id="3" name="TextBox 3"/>
          <p:cNvSpPr txBox="1"/>
          <p:nvPr/>
        </p:nvSpPr>
        <p:spPr>
          <a:xfrm>
            <a:off x="7214278" y="670084"/>
            <a:ext cx="10045022" cy="9154820"/>
          </a:xfrm>
          <a:prstGeom prst="rect">
            <a:avLst/>
          </a:prstGeom>
        </p:spPr>
        <p:txBody>
          <a:bodyPr lIns="0" tIns="0" rIns="0" bIns="0" rtlCol="0" anchor="t">
            <a:spAutoFit/>
          </a:bodyPr>
          <a:lstStyle/>
          <a:p>
            <a:pPr>
              <a:lnSpc>
                <a:spcPts val="9244"/>
              </a:lnSpc>
              <a:spcBef>
                <a:spcPts val="6933"/>
              </a:spcBef>
            </a:pPr>
            <a:r>
              <a:rPr lang="en-US" sz="6162" spc="61">
                <a:solidFill>
                  <a:srgbClr val="242424"/>
                </a:solidFill>
                <a:latin typeface="Raleway Bold"/>
              </a:rPr>
              <a:t>Problem Statement</a:t>
            </a:r>
          </a:p>
          <a:p>
            <a:pPr>
              <a:lnSpc>
                <a:spcPts val="3544"/>
              </a:lnSpc>
              <a:spcBef>
                <a:spcPts val="2658"/>
              </a:spcBef>
            </a:pPr>
            <a:r>
              <a:rPr lang="en-US" sz="2362" spc="23">
                <a:solidFill>
                  <a:srgbClr val="242424"/>
                </a:solidFill>
                <a:latin typeface="Raleway"/>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a:lnSpc>
                <a:spcPts val="3544"/>
              </a:lnSpc>
              <a:spcBef>
                <a:spcPts val="2658"/>
              </a:spcBef>
            </a:pPr>
            <a:r>
              <a:rPr lang="en-US" sz="2362" spc="16">
                <a:solidFill>
                  <a:srgbClr val="242424"/>
                </a:solidFill>
                <a:latin typeface="Raleway"/>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a:lnSpc>
                <a:spcPts val="3544"/>
              </a:lnSpc>
              <a:spcBef>
                <a:spcPts val="2658"/>
              </a:spcBef>
            </a:pPr>
            <a:r>
              <a:rPr lang="en-US" sz="2362" spc="16">
                <a:solidFill>
                  <a:srgbClr val="242424"/>
                </a:solidFill>
                <a:latin typeface="Raleway"/>
              </a:rPr>
              <a:t>• Which variables are important to predict the price of variable? </a:t>
            </a:r>
          </a:p>
          <a:p>
            <a:pPr>
              <a:lnSpc>
                <a:spcPts val="3544"/>
              </a:lnSpc>
              <a:spcBef>
                <a:spcPts val="2658"/>
              </a:spcBef>
            </a:pPr>
            <a:r>
              <a:rPr lang="en-US" sz="2362" spc="16">
                <a:solidFill>
                  <a:srgbClr val="242424"/>
                </a:solidFill>
                <a:latin typeface="Raleway"/>
              </a:rPr>
              <a:t>• How do these variables describe the price of the house?</a:t>
            </a:r>
          </a:p>
          <a:p>
            <a:pPr>
              <a:lnSpc>
                <a:spcPts val="3544"/>
              </a:lnSpc>
              <a:spcBef>
                <a:spcPts val="2658"/>
              </a:spcBef>
            </a:pPr>
            <a:endParaRPr lang="en-US" sz="2362" spc="16">
              <a:solidFill>
                <a:srgbClr val="242424"/>
              </a:solidFill>
              <a:latin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9335" r="8865"/>
          <a:stretch>
            <a:fillRect/>
          </a:stretch>
        </p:blipFill>
        <p:spPr>
          <a:xfrm>
            <a:off x="0" y="0"/>
            <a:ext cx="6429621" cy="10287000"/>
          </a:xfrm>
          <a:prstGeom prst="rect">
            <a:avLst/>
          </a:prstGeom>
        </p:spPr>
      </p:pic>
      <p:sp>
        <p:nvSpPr>
          <p:cNvPr id="3" name="TextBox 3"/>
          <p:cNvSpPr txBox="1"/>
          <p:nvPr/>
        </p:nvSpPr>
        <p:spPr>
          <a:xfrm>
            <a:off x="7214278" y="1035377"/>
            <a:ext cx="10045022" cy="10007902"/>
          </a:xfrm>
          <a:prstGeom prst="rect">
            <a:avLst/>
          </a:prstGeom>
        </p:spPr>
        <p:txBody>
          <a:bodyPr lIns="0" tIns="0" rIns="0" bIns="0" rtlCol="0" anchor="t">
            <a:spAutoFit/>
          </a:bodyPr>
          <a:lstStyle/>
          <a:p>
            <a:pPr>
              <a:lnSpc>
                <a:spcPts val="9244"/>
              </a:lnSpc>
              <a:spcBef>
                <a:spcPts val="6933"/>
              </a:spcBef>
            </a:pPr>
            <a:r>
              <a:rPr lang="en-US" sz="6162" spc="61" dirty="0">
                <a:solidFill>
                  <a:srgbClr val="242424"/>
                </a:solidFill>
                <a:latin typeface="Raleway Bold"/>
              </a:rPr>
              <a:t>Problem Understanding </a:t>
            </a:r>
          </a:p>
          <a:p>
            <a:pPr>
              <a:lnSpc>
                <a:spcPts val="3694"/>
              </a:lnSpc>
              <a:spcBef>
                <a:spcPts val="2770"/>
              </a:spcBef>
            </a:pPr>
            <a:r>
              <a:rPr lang="en-US" sz="2462" spc="61" dirty="0">
                <a:solidFill>
                  <a:srgbClr val="242424"/>
                </a:solidFill>
                <a:latin typeface="Raleway"/>
              </a:rPr>
              <a:t>Low inventory, fervid competition and massive price gains have battered buyers since 2020, but now rapidly rising mortgage rates are making it even harder to purchase an affordable home. Housing price trends are not only the concern of buyers and sellers, but it also indicates the current economic situation. Therefore, it is important to predict housing prices without bias to help both the buyers and sellers make their decisions. This project uses an open-source dataset, which include 81 explanatory features and 1,168 entries of housing sales in AMES, USA.  The aim is to predict the efficient house pricing for real estate customers with respect to their budgets and priorities. By analyzing previous market trends and price ranges, and upcoming developments future prices will be predicted.</a:t>
            </a:r>
          </a:p>
          <a:p>
            <a:pPr>
              <a:lnSpc>
                <a:spcPts val="3694"/>
              </a:lnSpc>
              <a:spcBef>
                <a:spcPts val="2770"/>
              </a:spcBef>
            </a:pPr>
            <a:endParaRPr lang="en-US" sz="2462" spc="61" dirty="0">
              <a:solidFill>
                <a:srgbClr val="242424"/>
              </a:solidFill>
              <a:latin typeface="Raleway"/>
            </a:endParaRPr>
          </a:p>
          <a:p>
            <a:pPr>
              <a:lnSpc>
                <a:spcPts val="3544"/>
              </a:lnSpc>
              <a:spcBef>
                <a:spcPts val="2658"/>
              </a:spcBef>
            </a:pPr>
            <a:endParaRPr lang="en-US" sz="2462" spc="61" dirty="0">
              <a:solidFill>
                <a:srgbClr val="242424"/>
              </a:solidFill>
              <a:latin typeface="Raleway"/>
            </a:endParaRPr>
          </a:p>
          <a:p>
            <a:pPr>
              <a:lnSpc>
                <a:spcPts val="3544"/>
              </a:lnSpc>
              <a:spcBef>
                <a:spcPts val="2658"/>
              </a:spcBef>
            </a:pPr>
            <a:endParaRPr lang="en-US" sz="2462" spc="61" dirty="0">
              <a:solidFill>
                <a:srgbClr val="242424"/>
              </a:solidFill>
              <a:latin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96129" y="904994"/>
            <a:ext cx="14563171" cy="804545"/>
          </a:xfrm>
          <a:prstGeom prst="rect">
            <a:avLst/>
          </a:prstGeom>
        </p:spPr>
        <p:txBody>
          <a:bodyPr lIns="0" tIns="0" rIns="0" bIns="0" rtlCol="0" anchor="t">
            <a:spAutoFit/>
          </a:bodyPr>
          <a:lstStyle/>
          <a:p>
            <a:pPr>
              <a:lnSpc>
                <a:spcPts val="6160"/>
              </a:lnSpc>
              <a:spcBef>
                <a:spcPts val="4620"/>
              </a:spcBef>
            </a:pPr>
            <a:r>
              <a:rPr lang="en-US" sz="5600" spc="-279">
                <a:solidFill>
                  <a:srgbClr val="242424"/>
                </a:solidFill>
                <a:latin typeface="Raleway Bold"/>
              </a:rPr>
              <a:t>Housing Price Prediction and Its Importance</a:t>
            </a:r>
          </a:p>
        </p:txBody>
      </p:sp>
      <p:sp>
        <p:nvSpPr>
          <p:cNvPr id="3" name="AutoShape 3"/>
          <p:cNvSpPr/>
          <p:nvPr/>
        </p:nvSpPr>
        <p:spPr>
          <a:xfrm>
            <a:off x="0" y="0"/>
            <a:ext cx="1714500" cy="10287000"/>
          </a:xfrm>
          <a:prstGeom prst="rect">
            <a:avLst/>
          </a:prstGeom>
          <a:solidFill>
            <a:srgbClr val="242424"/>
          </a:solidFill>
        </p:spPr>
      </p:sp>
      <p:grpSp>
        <p:nvGrpSpPr>
          <p:cNvPr id="4" name="Group 4"/>
          <p:cNvGrpSpPr/>
          <p:nvPr/>
        </p:nvGrpSpPr>
        <p:grpSpPr>
          <a:xfrm>
            <a:off x="0" y="8572500"/>
            <a:ext cx="1714500" cy="171450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6" name="TextBox 6"/>
          <p:cNvSpPr txBox="1"/>
          <p:nvPr/>
        </p:nvSpPr>
        <p:spPr>
          <a:xfrm>
            <a:off x="349053" y="9313324"/>
            <a:ext cx="958543" cy="269487"/>
          </a:xfrm>
          <a:prstGeom prst="rect">
            <a:avLst/>
          </a:prstGeom>
        </p:spPr>
        <p:txBody>
          <a:bodyPr lIns="0" tIns="0" rIns="0" bIns="0" rtlCol="0" anchor="t">
            <a:spAutoFit/>
          </a:bodyPr>
          <a:lstStyle/>
          <a:p>
            <a:pPr algn="ctr">
              <a:lnSpc>
                <a:spcPts val="2159"/>
              </a:lnSpc>
              <a:spcBef>
                <a:spcPts val="1619"/>
              </a:spcBef>
            </a:pPr>
            <a:r>
              <a:rPr lang="en-US" sz="1799" spc="107">
                <a:solidFill>
                  <a:srgbClr val="242424"/>
                </a:solidFill>
                <a:latin typeface="Inter Bold"/>
              </a:rPr>
              <a:t>06–15</a:t>
            </a:r>
          </a:p>
        </p:txBody>
      </p:sp>
      <p:sp>
        <p:nvSpPr>
          <p:cNvPr id="7" name="TextBox 7"/>
          <p:cNvSpPr txBox="1"/>
          <p:nvPr/>
        </p:nvSpPr>
        <p:spPr>
          <a:xfrm>
            <a:off x="2696129" y="5895127"/>
            <a:ext cx="6447871" cy="5031612"/>
          </a:xfrm>
          <a:prstGeom prst="rect">
            <a:avLst/>
          </a:prstGeom>
        </p:spPr>
        <p:txBody>
          <a:bodyPr lIns="0" tIns="0" rIns="0" bIns="0" rtlCol="0" anchor="t">
            <a:spAutoFit/>
          </a:bodyPr>
          <a:lstStyle/>
          <a:p>
            <a:pPr>
              <a:lnSpc>
                <a:spcPts val="5399"/>
              </a:lnSpc>
              <a:spcBef>
                <a:spcPts val="4049"/>
              </a:spcBef>
            </a:pPr>
            <a:r>
              <a:rPr lang="en-US" sz="3599" spc="35" dirty="0">
                <a:solidFill>
                  <a:srgbClr val="242424"/>
                </a:solidFill>
                <a:latin typeface="Raleway Bold"/>
              </a:rPr>
              <a:t>Data Science</a:t>
            </a:r>
          </a:p>
          <a:p>
            <a:pPr>
              <a:lnSpc>
                <a:spcPts val="3149"/>
              </a:lnSpc>
              <a:spcBef>
                <a:spcPts val="2362"/>
              </a:spcBef>
            </a:pPr>
            <a:r>
              <a:rPr lang="en-US" sz="2099" spc="20" dirty="0">
                <a:solidFill>
                  <a:srgbClr val="242424"/>
                </a:solidFill>
                <a:latin typeface="Raleway"/>
              </a:rPr>
              <a:t>Data science comes as a very important tool to solve problems and to help the companies increase their overall revenue, improving their marketing strategies and focusing on changing trends in house sales. The relationship between house prices and the economy is an important motivating factor for predicting house prices.</a:t>
            </a:r>
          </a:p>
          <a:p>
            <a:pPr>
              <a:lnSpc>
                <a:spcPts val="2999"/>
              </a:lnSpc>
              <a:spcBef>
                <a:spcPts val="2249"/>
              </a:spcBef>
            </a:pPr>
            <a:endParaRPr lang="en-US" sz="2099" spc="20" dirty="0">
              <a:solidFill>
                <a:srgbClr val="242424"/>
              </a:solidFill>
              <a:latin typeface="Raleway"/>
            </a:endParaRPr>
          </a:p>
          <a:p>
            <a:pPr>
              <a:lnSpc>
                <a:spcPts val="2999"/>
              </a:lnSpc>
              <a:spcBef>
                <a:spcPts val="2249"/>
              </a:spcBef>
            </a:pPr>
            <a:endParaRPr lang="en-US" sz="2099" spc="20" dirty="0">
              <a:solidFill>
                <a:srgbClr val="242424"/>
              </a:solidFill>
              <a:latin typeface="Raleway"/>
            </a:endParaRPr>
          </a:p>
        </p:txBody>
      </p:sp>
      <p:sp>
        <p:nvSpPr>
          <p:cNvPr id="8" name="TextBox 8"/>
          <p:cNvSpPr txBox="1"/>
          <p:nvPr/>
        </p:nvSpPr>
        <p:spPr>
          <a:xfrm>
            <a:off x="10534650" y="5885602"/>
            <a:ext cx="6188329" cy="4501515"/>
          </a:xfrm>
          <a:prstGeom prst="rect">
            <a:avLst/>
          </a:prstGeom>
        </p:spPr>
        <p:txBody>
          <a:bodyPr lIns="0" tIns="0" rIns="0" bIns="0" rtlCol="0" anchor="t">
            <a:spAutoFit/>
          </a:bodyPr>
          <a:lstStyle/>
          <a:p>
            <a:pPr>
              <a:lnSpc>
                <a:spcPts val="5400"/>
              </a:lnSpc>
              <a:spcBef>
                <a:spcPts val="4050"/>
              </a:spcBef>
            </a:pPr>
            <a:r>
              <a:rPr lang="en-US" sz="3600" spc="36" dirty="0">
                <a:solidFill>
                  <a:srgbClr val="242424"/>
                </a:solidFill>
                <a:latin typeface="Raleway Bold"/>
              </a:rPr>
              <a:t>Importance</a:t>
            </a:r>
          </a:p>
          <a:p>
            <a:pPr>
              <a:lnSpc>
                <a:spcPts val="3150"/>
              </a:lnSpc>
              <a:spcBef>
                <a:spcPts val="2362"/>
              </a:spcBef>
            </a:pPr>
            <a:r>
              <a:rPr lang="en-US" sz="2100" spc="21" dirty="0">
                <a:solidFill>
                  <a:srgbClr val="242424"/>
                </a:solidFill>
                <a:latin typeface="Raleway"/>
              </a:rPr>
              <a:t>House Price prediction is important to drive Real Estate efficiency. As earlier, House prices were determined by calculating the acquiring and selling price in a locality. Therefore, the House Price prediction model is very essential in filling the information gap and improving Real Estate efficiency.</a:t>
            </a:r>
          </a:p>
          <a:p>
            <a:pPr>
              <a:lnSpc>
                <a:spcPts val="3150"/>
              </a:lnSpc>
              <a:spcBef>
                <a:spcPts val="2362"/>
              </a:spcBef>
            </a:pPr>
            <a:endParaRPr lang="en-US" sz="2100" spc="21" dirty="0">
              <a:solidFill>
                <a:srgbClr val="242424"/>
              </a:solidFill>
              <a:latin typeface="Raleway"/>
            </a:endParaRPr>
          </a:p>
        </p:txBody>
      </p:sp>
      <p:pic>
        <p:nvPicPr>
          <p:cNvPr id="9" name="Picture 9"/>
          <p:cNvPicPr>
            <a:picLocks noChangeAspect="1"/>
          </p:cNvPicPr>
          <p:nvPr/>
        </p:nvPicPr>
        <p:blipFill>
          <a:blip r:embed="rId2"/>
          <a:srcRect l="5362" t="16187" b="16187"/>
          <a:stretch>
            <a:fillRect/>
          </a:stretch>
        </p:blipFill>
        <p:spPr>
          <a:xfrm>
            <a:off x="2696129" y="2733691"/>
            <a:ext cx="6447871" cy="2879634"/>
          </a:xfrm>
          <a:prstGeom prst="rect">
            <a:avLst/>
          </a:prstGeom>
        </p:spPr>
      </p:pic>
      <p:pic>
        <p:nvPicPr>
          <p:cNvPr id="10" name="Picture 10"/>
          <p:cNvPicPr>
            <a:picLocks noChangeAspect="1"/>
          </p:cNvPicPr>
          <p:nvPr/>
        </p:nvPicPr>
        <p:blipFill>
          <a:blip r:embed="rId3"/>
          <a:srcRect t="4471" r="2894" b="4471"/>
          <a:stretch>
            <a:fillRect/>
          </a:stretch>
        </p:blipFill>
        <p:spPr>
          <a:xfrm>
            <a:off x="10460722" y="2733691"/>
            <a:ext cx="6188329" cy="28796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a:off x="7496159" y="1052728"/>
            <a:ext cx="4110783" cy="2879762"/>
            <a:chOff x="0" y="0"/>
            <a:chExt cx="5481044" cy="3839683"/>
          </a:xfrm>
        </p:grpSpPr>
        <p:sp>
          <p:nvSpPr>
            <p:cNvPr id="3" name="TextBox 3"/>
            <p:cNvSpPr txBox="1"/>
            <p:nvPr/>
          </p:nvSpPr>
          <p:spPr>
            <a:xfrm>
              <a:off x="0" y="28575"/>
              <a:ext cx="1765141" cy="822607"/>
            </a:xfrm>
            <a:prstGeom prst="rect">
              <a:avLst/>
            </a:prstGeom>
          </p:spPr>
          <p:txBody>
            <a:bodyPr lIns="0" tIns="0" rIns="0" bIns="0" rtlCol="0" anchor="t">
              <a:spAutoFit/>
            </a:bodyPr>
            <a:lstStyle/>
            <a:p>
              <a:pPr marL="0" lvl="0" indent="0" algn="l">
                <a:lnSpc>
                  <a:spcPts val="4620"/>
                </a:lnSpc>
                <a:spcBef>
                  <a:spcPts val="3465"/>
                </a:spcBef>
              </a:pPr>
              <a:r>
                <a:rPr lang="en-US" sz="4200" u="none" spc="-210">
                  <a:solidFill>
                    <a:srgbClr val="FFE247"/>
                  </a:solidFill>
                  <a:latin typeface="Inter"/>
                </a:rPr>
                <a:t>01</a:t>
              </a:r>
            </a:p>
          </p:txBody>
        </p:sp>
        <p:sp>
          <p:nvSpPr>
            <p:cNvPr id="4" name="TextBox 4"/>
            <p:cNvSpPr txBox="1"/>
            <p:nvPr/>
          </p:nvSpPr>
          <p:spPr>
            <a:xfrm>
              <a:off x="0" y="1154267"/>
              <a:ext cx="5481044" cy="2685416"/>
            </a:xfrm>
            <a:prstGeom prst="rect">
              <a:avLst/>
            </a:prstGeom>
          </p:spPr>
          <p:txBody>
            <a:bodyPr lIns="0" tIns="0" rIns="0" bIns="0" rtlCol="0" anchor="t">
              <a:spAutoFit/>
            </a:bodyPr>
            <a:lstStyle/>
            <a:p>
              <a:pPr>
                <a:lnSpc>
                  <a:spcPts val="3299"/>
                </a:lnSpc>
                <a:spcBef>
                  <a:spcPts val="2474"/>
                </a:spcBef>
              </a:pPr>
              <a:r>
                <a:rPr lang="en-US" sz="2199" spc="21">
                  <a:solidFill>
                    <a:srgbClr val="FFFFFF"/>
                  </a:solidFill>
                  <a:latin typeface="Raleway"/>
                </a:rPr>
                <a:t>Imported Libraries and Loaded the dataset. Aldo did all the statistical Analysis of the dataset like shape, unique, value_counts, etc. </a:t>
              </a:r>
            </a:p>
          </p:txBody>
        </p:sp>
      </p:grpSp>
      <p:grpSp>
        <p:nvGrpSpPr>
          <p:cNvPr id="5" name="Group 5"/>
          <p:cNvGrpSpPr/>
          <p:nvPr/>
        </p:nvGrpSpPr>
        <p:grpSpPr>
          <a:xfrm>
            <a:off x="7496159" y="5449976"/>
            <a:ext cx="4110783" cy="2897956"/>
            <a:chOff x="0" y="0"/>
            <a:chExt cx="5481044" cy="3863942"/>
          </a:xfrm>
        </p:grpSpPr>
        <p:sp>
          <p:nvSpPr>
            <p:cNvPr id="6" name="TextBox 6"/>
            <p:cNvSpPr txBox="1"/>
            <p:nvPr/>
          </p:nvSpPr>
          <p:spPr>
            <a:xfrm>
              <a:off x="0" y="28575"/>
              <a:ext cx="1765141" cy="822607"/>
            </a:xfrm>
            <a:prstGeom prst="rect">
              <a:avLst/>
            </a:prstGeom>
          </p:spPr>
          <p:txBody>
            <a:bodyPr lIns="0" tIns="0" rIns="0" bIns="0" rtlCol="0" anchor="t">
              <a:spAutoFit/>
            </a:bodyPr>
            <a:lstStyle/>
            <a:p>
              <a:pPr marL="0" lvl="0" indent="0" algn="l">
                <a:lnSpc>
                  <a:spcPts val="4620"/>
                </a:lnSpc>
                <a:spcBef>
                  <a:spcPts val="3465"/>
                </a:spcBef>
              </a:pPr>
              <a:r>
                <a:rPr lang="en-US" sz="4200" u="none" spc="-210">
                  <a:solidFill>
                    <a:srgbClr val="FFE247"/>
                  </a:solidFill>
                  <a:latin typeface="Inter"/>
                </a:rPr>
                <a:t>04</a:t>
              </a:r>
            </a:p>
          </p:txBody>
        </p:sp>
        <p:sp>
          <p:nvSpPr>
            <p:cNvPr id="7" name="TextBox 7"/>
            <p:cNvSpPr txBox="1"/>
            <p:nvPr/>
          </p:nvSpPr>
          <p:spPr>
            <a:xfrm>
              <a:off x="0" y="1154267"/>
              <a:ext cx="5481044" cy="2709674"/>
            </a:xfrm>
            <a:prstGeom prst="rect">
              <a:avLst/>
            </a:prstGeom>
          </p:spPr>
          <p:txBody>
            <a:bodyPr lIns="0" tIns="0" rIns="0" bIns="0" rtlCol="0" anchor="t">
              <a:spAutoFit/>
            </a:bodyPr>
            <a:lstStyle/>
            <a:p>
              <a:pPr marL="0" lvl="1" indent="0" algn="l">
                <a:lnSpc>
                  <a:spcPts val="3299"/>
                </a:lnSpc>
                <a:spcBef>
                  <a:spcPts val="2474"/>
                </a:spcBef>
              </a:pPr>
              <a:r>
                <a:rPr lang="en-US" sz="2199" spc="21">
                  <a:solidFill>
                    <a:srgbClr val="FFFFFF"/>
                  </a:solidFill>
                  <a:latin typeface="Raleway"/>
                </a:rPr>
                <a:t>Dropped ID and Utilities columns which have all unique values.Extracted age of the house and garage from  respective Year columns.</a:t>
              </a:r>
            </a:p>
          </p:txBody>
        </p:sp>
      </p:grpSp>
      <p:grpSp>
        <p:nvGrpSpPr>
          <p:cNvPr id="8" name="Group 8"/>
          <p:cNvGrpSpPr/>
          <p:nvPr/>
        </p:nvGrpSpPr>
        <p:grpSpPr>
          <a:xfrm>
            <a:off x="12559443" y="1052728"/>
            <a:ext cx="4322334" cy="2470187"/>
            <a:chOff x="0" y="0"/>
            <a:chExt cx="5763112" cy="3293583"/>
          </a:xfrm>
        </p:grpSpPr>
        <p:sp>
          <p:nvSpPr>
            <p:cNvPr id="9" name="TextBox 9"/>
            <p:cNvSpPr txBox="1"/>
            <p:nvPr/>
          </p:nvSpPr>
          <p:spPr>
            <a:xfrm>
              <a:off x="0" y="28575"/>
              <a:ext cx="1855980" cy="822607"/>
            </a:xfrm>
            <a:prstGeom prst="rect">
              <a:avLst/>
            </a:prstGeom>
          </p:spPr>
          <p:txBody>
            <a:bodyPr lIns="0" tIns="0" rIns="0" bIns="0" rtlCol="0" anchor="t">
              <a:spAutoFit/>
            </a:bodyPr>
            <a:lstStyle/>
            <a:p>
              <a:pPr marL="0" lvl="0" indent="0" algn="l">
                <a:lnSpc>
                  <a:spcPts val="4620"/>
                </a:lnSpc>
                <a:spcBef>
                  <a:spcPts val="3465"/>
                </a:spcBef>
              </a:pPr>
              <a:r>
                <a:rPr lang="en-US" sz="4200" u="none" spc="-210">
                  <a:solidFill>
                    <a:srgbClr val="FFE247"/>
                  </a:solidFill>
                  <a:latin typeface="Inter"/>
                </a:rPr>
                <a:t>02</a:t>
              </a:r>
            </a:p>
          </p:txBody>
        </p:sp>
        <p:sp>
          <p:nvSpPr>
            <p:cNvPr id="10" name="TextBox 10"/>
            <p:cNvSpPr txBox="1"/>
            <p:nvPr/>
          </p:nvSpPr>
          <p:spPr>
            <a:xfrm>
              <a:off x="0" y="1154267"/>
              <a:ext cx="5763112" cy="2139316"/>
            </a:xfrm>
            <a:prstGeom prst="rect">
              <a:avLst/>
            </a:prstGeom>
          </p:spPr>
          <p:txBody>
            <a:bodyPr lIns="0" tIns="0" rIns="0" bIns="0" rtlCol="0" anchor="t">
              <a:spAutoFit/>
            </a:bodyPr>
            <a:lstStyle/>
            <a:p>
              <a:pPr>
                <a:lnSpc>
                  <a:spcPts val="3299"/>
                </a:lnSpc>
                <a:spcBef>
                  <a:spcPts val="2474"/>
                </a:spcBef>
              </a:pPr>
              <a:r>
                <a:rPr lang="en-US" sz="2199" spc="21">
                  <a:solidFill>
                    <a:srgbClr val="FFFFFF"/>
                  </a:solidFill>
                  <a:latin typeface="Raleway"/>
                </a:rPr>
                <a:t>Dropped columns with 80% and more null values and value as Zero, as it might cause bias and variance while model building. </a:t>
              </a:r>
            </a:p>
          </p:txBody>
        </p:sp>
      </p:grpSp>
      <p:grpSp>
        <p:nvGrpSpPr>
          <p:cNvPr id="11" name="Group 11"/>
          <p:cNvGrpSpPr/>
          <p:nvPr/>
        </p:nvGrpSpPr>
        <p:grpSpPr>
          <a:xfrm>
            <a:off x="12559443" y="5449976"/>
            <a:ext cx="4322334" cy="1658315"/>
            <a:chOff x="0" y="0"/>
            <a:chExt cx="5763112" cy="2211086"/>
          </a:xfrm>
        </p:grpSpPr>
        <p:sp>
          <p:nvSpPr>
            <p:cNvPr id="12" name="TextBox 12"/>
            <p:cNvSpPr txBox="1"/>
            <p:nvPr/>
          </p:nvSpPr>
          <p:spPr>
            <a:xfrm>
              <a:off x="0" y="28575"/>
              <a:ext cx="1855980" cy="822607"/>
            </a:xfrm>
            <a:prstGeom prst="rect">
              <a:avLst/>
            </a:prstGeom>
          </p:spPr>
          <p:txBody>
            <a:bodyPr lIns="0" tIns="0" rIns="0" bIns="0" rtlCol="0" anchor="t">
              <a:spAutoFit/>
            </a:bodyPr>
            <a:lstStyle/>
            <a:p>
              <a:pPr marL="0" lvl="0" indent="0" algn="l">
                <a:lnSpc>
                  <a:spcPts val="4620"/>
                </a:lnSpc>
                <a:spcBef>
                  <a:spcPts val="3465"/>
                </a:spcBef>
              </a:pPr>
              <a:r>
                <a:rPr lang="en-US" sz="4200" u="none" spc="-210">
                  <a:solidFill>
                    <a:srgbClr val="FFE247"/>
                  </a:solidFill>
                  <a:latin typeface="Inter"/>
                </a:rPr>
                <a:t>05</a:t>
              </a:r>
            </a:p>
          </p:txBody>
        </p:sp>
        <p:sp>
          <p:nvSpPr>
            <p:cNvPr id="13" name="TextBox 13"/>
            <p:cNvSpPr txBox="1"/>
            <p:nvPr/>
          </p:nvSpPr>
          <p:spPr>
            <a:xfrm>
              <a:off x="0" y="1154267"/>
              <a:ext cx="5763112" cy="1056819"/>
            </a:xfrm>
            <a:prstGeom prst="rect">
              <a:avLst/>
            </a:prstGeom>
          </p:spPr>
          <p:txBody>
            <a:bodyPr lIns="0" tIns="0" rIns="0" bIns="0" rtlCol="0" anchor="t">
              <a:spAutoFit/>
            </a:bodyPr>
            <a:lstStyle/>
            <a:p>
              <a:pPr marL="0" lvl="1" indent="0" algn="l">
                <a:lnSpc>
                  <a:spcPts val="3299"/>
                </a:lnSpc>
                <a:spcBef>
                  <a:spcPts val="2474"/>
                </a:spcBef>
              </a:pPr>
              <a:r>
                <a:rPr lang="en-US" sz="2199" spc="21">
                  <a:solidFill>
                    <a:srgbClr val="FFFFFF"/>
                  </a:solidFill>
                  <a:latin typeface="Raleway"/>
                </a:rPr>
                <a:t>All the steps were done in both Train and Test Dataset</a:t>
              </a:r>
            </a:p>
          </p:txBody>
        </p:sp>
      </p:grpSp>
      <p:grpSp>
        <p:nvGrpSpPr>
          <p:cNvPr id="14" name="Group 14"/>
          <p:cNvGrpSpPr/>
          <p:nvPr/>
        </p:nvGrpSpPr>
        <p:grpSpPr>
          <a:xfrm>
            <a:off x="1900327" y="5863190"/>
            <a:ext cx="4429348" cy="2071529"/>
            <a:chOff x="0" y="0"/>
            <a:chExt cx="5905798" cy="2762038"/>
          </a:xfrm>
        </p:grpSpPr>
        <p:sp>
          <p:nvSpPr>
            <p:cNvPr id="15" name="TextBox 15"/>
            <p:cNvSpPr txBox="1"/>
            <p:nvPr/>
          </p:nvSpPr>
          <p:spPr>
            <a:xfrm>
              <a:off x="0" y="28575"/>
              <a:ext cx="1901931" cy="822607"/>
            </a:xfrm>
            <a:prstGeom prst="rect">
              <a:avLst/>
            </a:prstGeom>
          </p:spPr>
          <p:txBody>
            <a:bodyPr lIns="0" tIns="0" rIns="0" bIns="0" rtlCol="0" anchor="t">
              <a:spAutoFit/>
            </a:bodyPr>
            <a:lstStyle/>
            <a:p>
              <a:pPr marL="0" lvl="0" indent="0" algn="l">
                <a:lnSpc>
                  <a:spcPts val="4620"/>
                </a:lnSpc>
                <a:spcBef>
                  <a:spcPts val="3465"/>
                </a:spcBef>
              </a:pPr>
              <a:r>
                <a:rPr lang="en-US" sz="4200" u="none" spc="-210">
                  <a:solidFill>
                    <a:srgbClr val="FFE247"/>
                  </a:solidFill>
                  <a:latin typeface="Inter"/>
                </a:rPr>
                <a:t>03</a:t>
              </a:r>
            </a:p>
          </p:txBody>
        </p:sp>
        <p:sp>
          <p:nvSpPr>
            <p:cNvPr id="16" name="TextBox 16"/>
            <p:cNvSpPr txBox="1"/>
            <p:nvPr/>
          </p:nvSpPr>
          <p:spPr>
            <a:xfrm>
              <a:off x="0" y="1154267"/>
              <a:ext cx="5905798" cy="1607771"/>
            </a:xfrm>
            <a:prstGeom prst="rect">
              <a:avLst/>
            </a:prstGeom>
          </p:spPr>
          <p:txBody>
            <a:bodyPr lIns="0" tIns="0" rIns="0" bIns="0" rtlCol="0" anchor="t">
              <a:spAutoFit/>
            </a:bodyPr>
            <a:lstStyle/>
            <a:p>
              <a:pPr marL="0" lvl="1" indent="0" algn="l">
                <a:lnSpc>
                  <a:spcPts val="3299"/>
                </a:lnSpc>
                <a:spcBef>
                  <a:spcPts val="2474"/>
                </a:spcBef>
              </a:pPr>
              <a:r>
                <a:rPr lang="en-US" sz="2199" spc="21">
                  <a:solidFill>
                    <a:srgbClr val="FFFFFF"/>
                  </a:solidFill>
                  <a:latin typeface="Raleway"/>
                </a:rPr>
                <a:t>Replaced NaN values with mean, median and mode using Imputation Technique.</a:t>
              </a:r>
              <a:r>
                <a:rPr lang="en-US" sz="2199" u="none" spc="21">
                  <a:solidFill>
                    <a:srgbClr val="FFFFFF"/>
                  </a:solidFill>
                  <a:latin typeface="Raleway"/>
                </a:rPr>
                <a:t> </a:t>
              </a:r>
            </a:p>
          </p:txBody>
        </p:sp>
      </p:grpSp>
      <p:grpSp>
        <p:nvGrpSpPr>
          <p:cNvPr id="17" name="Group 17"/>
          <p:cNvGrpSpPr/>
          <p:nvPr/>
        </p:nvGrpSpPr>
        <p:grpSpPr>
          <a:xfrm>
            <a:off x="0" y="8572500"/>
            <a:ext cx="1714500" cy="1714500"/>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sp>
        <p:nvSpPr>
          <p:cNvPr id="19" name="TextBox 19"/>
          <p:cNvSpPr txBox="1"/>
          <p:nvPr/>
        </p:nvSpPr>
        <p:spPr>
          <a:xfrm>
            <a:off x="1028700" y="1104900"/>
            <a:ext cx="5516551" cy="3484277"/>
          </a:xfrm>
          <a:prstGeom prst="rect">
            <a:avLst/>
          </a:prstGeom>
        </p:spPr>
        <p:txBody>
          <a:bodyPr lIns="0" tIns="0" rIns="0" bIns="0" rtlCol="0" anchor="t">
            <a:spAutoFit/>
          </a:bodyPr>
          <a:lstStyle/>
          <a:p>
            <a:pPr>
              <a:lnSpc>
                <a:spcPts val="9077"/>
              </a:lnSpc>
              <a:spcBef>
                <a:spcPts val="6807"/>
              </a:spcBef>
            </a:pPr>
            <a:r>
              <a:rPr lang="en-US" sz="8251" spc="-412">
                <a:solidFill>
                  <a:srgbClr val="FFE247"/>
                </a:solidFill>
                <a:latin typeface="Raleway Bold"/>
              </a:rPr>
              <a:t>Exploratory Data Analysis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4" name="Picture 4"/>
          <p:cNvPicPr>
            <a:picLocks noChangeAspect="1"/>
          </p:cNvPicPr>
          <p:nvPr/>
        </p:nvPicPr>
        <p:blipFill>
          <a:blip r:embed="rId2"/>
          <a:srcRect l="11259" r="11344"/>
          <a:stretch>
            <a:fillRect/>
          </a:stretch>
        </p:blipFill>
        <p:spPr>
          <a:xfrm>
            <a:off x="691764" y="2808745"/>
            <a:ext cx="8452236" cy="5763755"/>
          </a:xfrm>
          <a:prstGeom prst="rect">
            <a:avLst/>
          </a:prstGeom>
        </p:spPr>
      </p:pic>
      <p:pic>
        <p:nvPicPr>
          <p:cNvPr id="5" name="Picture 5"/>
          <p:cNvPicPr>
            <a:picLocks noChangeAspect="1"/>
          </p:cNvPicPr>
          <p:nvPr/>
        </p:nvPicPr>
        <p:blipFill>
          <a:blip r:embed="rId3"/>
          <a:srcRect l="3741" r="3741"/>
          <a:stretch>
            <a:fillRect/>
          </a:stretch>
        </p:blipFill>
        <p:spPr>
          <a:xfrm>
            <a:off x="9515686" y="2465845"/>
            <a:ext cx="8365409" cy="6646330"/>
          </a:xfrm>
          <a:prstGeom prst="rect">
            <a:avLst/>
          </a:prstGeom>
        </p:spPr>
      </p:pic>
      <p:sp>
        <p:nvSpPr>
          <p:cNvPr id="6" name="TextBox 6"/>
          <p:cNvSpPr txBox="1"/>
          <p:nvPr/>
        </p:nvSpPr>
        <p:spPr>
          <a:xfrm>
            <a:off x="966969" y="9346352"/>
            <a:ext cx="7002110" cy="203430"/>
          </a:xfrm>
          <a:prstGeom prst="rect">
            <a:avLst/>
          </a:prstGeom>
        </p:spPr>
        <p:txBody>
          <a:bodyPr lIns="0" tIns="0" rIns="0" bIns="0" rtlCol="0" anchor="t">
            <a:spAutoFit/>
          </a:bodyPr>
          <a:lstStyle/>
          <a:p>
            <a:pPr marL="0" lvl="1" indent="0" algn="l">
              <a:lnSpc>
                <a:spcPts val="1680"/>
              </a:lnSpc>
              <a:spcBef>
                <a:spcPts val="1260"/>
              </a:spcBef>
            </a:pPr>
            <a:r>
              <a:rPr lang="en-US" sz="1400" u="none" spc="210">
                <a:solidFill>
                  <a:srgbClr val="FFFFFF"/>
                </a:solidFill>
                <a:latin typeface="Inter"/>
              </a:rPr>
              <a:t>REAL ESTATE LISTING － JANUARY 2020</a:t>
            </a:r>
          </a:p>
        </p:txBody>
      </p:sp>
      <p:sp>
        <p:nvSpPr>
          <p:cNvPr id="7" name="TextBox 7"/>
          <p:cNvSpPr txBox="1"/>
          <p:nvPr/>
        </p:nvSpPr>
        <p:spPr>
          <a:xfrm>
            <a:off x="1028700" y="904875"/>
            <a:ext cx="15544800" cy="866775"/>
          </a:xfrm>
          <a:prstGeom prst="rect">
            <a:avLst/>
          </a:prstGeom>
        </p:spPr>
        <p:txBody>
          <a:bodyPr lIns="0" tIns="0" rIns="0" bIns="0" rtlCol="0" anchor="t">
            <a:spAutoFit/>
          </a:bodyPr>
          <a:lstStyle/>
          <a:p>
            <a:pPr>
              <a:lnSpc>
                <a:spcPts val="6600"/>
              </a:lnSpc>
              <a:spcBef>
                <a:spcPts val="4950"/>
              </a:spcBef>
            </a:pPr>
            <a:r>
              <a:rPr lang="en-US" sz="6000" spc="-299">
                <a:solidFill>
                  <a:srgbClr val="242424"/>
                </a:solidFill>
                <a:latin typeface="Raleway Bold"/>
              </a:rPr>
              <a:t>Visualization of Numerical columns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73500" y="8572500"/>
            <a:ext cx="1714500" cy="17145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E247"/>
            </a:solidFill>
          </p:spPr>
        </p:sp>
      </p:grpSp>
      <p:pic>
        <p:nvPicPr>
          <p:cNvPr id="4" name="Picture 4"/>
          <p:cNvPicPr>
            <a:picLocks noChangeAspect="1"/>
          </p:cNvPicPr>
          <p:nvPr/>
        </p:nvPicPr>
        <p:blipFill>
          <a:blip r:embed="rId2"/>
          <a:srcRect/>
          <a:stretch>
            <a:fillRect/>
          </a:stretch>
        </p:blipFill>
        <p:spPr>
          <a:xfrm>
            <a:off x="392557" y="2568390"/>
            <a:ext cx="9123129" cy="6004110"/>
          </a:xfrm>
          <a:prstGeom prst="rect">
            <a:avLst/>
          </a:prstGeom>
        </p:spPr>
      </p:pic>
      <p:pic>
        <p:nvPicPr>
          <p:cNvPr id="5" name="Picture 5"/>
          <p:cNvPicPr>
            <a:picLocks noChangeAspect="1"/>
          </p:cNvPicPr>
          <p:nvPr/>
        </p:nvPicPr>
        <p:blipFill>
          <a:blip r:embed="rId3"/>
          <a:srcRect l="8009" r="9898"/>
          <a:stretch>
            <a:fillRect/>
          </a:stretch>
        </p:blipFill>
        <p:spPr>
          <a:xfrm>
            <a:off x="9385485" y="2568390"/>
            <a:ext cx="8658317" cy="5882066"/>
          </a:xfrm>
          <a:prstGeom prst="rect">
            <a:avLst/>
          </a:prstGeom>
        </p:spPr>
      </p:pic>
      <p:sp>
        <p:nvSpPr>
          <p:cNvPr id="6" name="TextBox 6"/>
          <p:cNvSpPr txBox="1"/>
          <p:nvPr/>
        </p:nvSpPr>
        <p:spPr>
          <a:xfrm>
            <a:off x="966969" y="9346352"/>
            <a:ext cx="7002110" cy="203430"/>
          </a:xfrm>
          <a:prstGeom prst="rect">
            <a:avLst/>
          </a:prstGeom>
        </p:spPr>
        <p:txBody>
          <a:bodyPr lIns="0" tIns="0" rIns="0" bIns="0" rtlCol="0" anchor="t">
            <a:spAutoFit/>
          </a:bodyPr>
          <a:lstStyle/>
          <a:p>
            <a:pPr marL="0" lvl="1" indent="0" algn="l">
              <a:lnSpc>
                <a:spcPts val="1680"/>
              </a:lnSpc>
              <a:spcBef>
                <a:spcPts val="1260"/>
              </a:spcBef>
            </a:pPr>
            <a:r>
              <a:rPr lang="en-US" sz="1400" u="none" spc="210">
                <a:solidFill>
                  <a:srgbClr val="FFFFFF"/>
                </a:solidFill>
                <a:latin typeface="Inter"/>
              </a:rPr>
              <a:t>REAL ESTATE LISTING － JANUARY 2020</a:t>
            </a:r>
          </a:p>
        </p:txBody>
      </p:sp>
      <p:sp>
        <p:nvSpPr>
          <p:cNvPr id="7" name="TextBox 7"/>
          <p:cNvSpPr txBox="1"/>
          <p:nvPr/>
        </p:nvSpPr>
        <p:spPr>
          <a:xfrm>
            <a:off x="1028700" y="904875"/>
            <a:ext cx="15544800" cy="866775"/>
          </a:xfrm>
          <a:prstGeom prst="rect">
            <a:avLst/>
          </a:prstGeom>
        </p:spPr>
        <p:txBody>
          <a:bodyPr lIns="0" tIns="0" rIns="0" bIns="0" rtlCol="0" anchor="t">
            <a:spAutoFit/>
          </a:bodyPr>
          <a:lstStyle/>
          <a:p>
            <a:pPr>
              <a:lnSpc>
                <a:spcPts val="6600"/>
              </a:lnSpc>
              <a:spcBef>
                <a:spcPts val="4950"/>
              </a:spcBef>
            </a:pPr>
            <a:r>
              <a:rPr lang="en-US" sz="6000" spc="-299">
                <a:solidFill>
                  <a:srgbClr val="242424"/>
                </a:solidFill>
                <a:latin typeface="Raleway Bold"/>
              </a:rPr>
              <a:t>Visualization of Numerical columns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2001</Words>
  <Application>Microsoft Macintosh PowerPoint</Application>
  <PresentationFormat>Custom</PresentationFormat>
  <Paragraphs>155</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Arimo Bold</vt:lpstr>
      <vt:lpstr>Inter</vt:lpstr>
      <vt:lpstr>Inter Bold</vt:lpstr>
      <vt:lpstr>Raleway</vt:lpstr>
      <vt:lpstr>Calibri</vt:lpstr>
      <vt:lpstr>Arimo</vt:lpstr>
      <vt:lpstr>Raleway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Report</dc:title>
  <cp:lastModifiedBy>Sulthan Raazi</cp:lastModifiedBy>
  <cp:revision>2</cp:revision>
  <dcterms:created xsi:type="dcterms:W3CDTF">2006-08-16T00:00:00Z</dcterms:created>
  <dcterms:modified xsi:type="dcterms:W3CDTF">2022-06-27T16:36:27Z</dcterms:modified>
  <dc:identifier>DAFEzr-QUlQ</dc:identifier>
</cp:coreProperties>
</file>